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charts/colors8.xml" ContentType="application/vnd.ms-office.chartcolorstyl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charts/colors6.xml" ContentType="application/vnd.ms-office.chartcolor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charts/colors4.xml" ContentType="application/vnd.ms-office.chartcolorstyle+xml"/>
  <Override PartName="/ppt/charts/style11.xml" ContentType="application/vnd.ms-office.chart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Layouts/slideLayout13.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olors12.xml" ContentType="application/vnd.ms-office.chartcolorstyle+xml"/>
  <Override PartName="/ppt/charts/chart7.xml" ContentType="application/vnd.openxmlformats-officedocument.drawingml.chart+xml"/>
  <Override PartName="/ppt/charts/style9.xml" ContentType="application/vnd.ms-office.chartstyle+xml"/>
  <Override PartName="/ppt/charts/style7.xml" ContentType="application/vnd.ms-office.chartstyle+xml"/>
  <Override PartName="/ppt/charts/colors10.xml" ContentType="application/vnd.ms-office.chartcolorstyl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charts/colors9.xml" ContentType="application/vnd.ms-office.chartcolorstyl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charts/colors7.xml" ContentType="application/vnd.ms-office.chartcolorstyle+xml"/>
  <Override PartName="/ppt/charts/style12.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charts/colors5.xml" ContentType="application/vnd.ms-office.chartcolorstyle+xml"/>
  <Override PartName="/ppt/charts/style10.xml" ContentType="application/vnd.ms-office.chart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charts/colors11.xml" ContentType="application/vnd.ms-office.chartcolorstyle+xml"/>
  <Override PartName="/ppt/charts/colors1.xml" ContentType="application/vnd.ms-office.chartcolorstyle+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hart4.xml" ContentType="application/vnd.openxmlformats-officedocument.drawingml.chart+xml"/>
  <Override PartName="/ppt/charts/style6.xml" ContentType="application/vnd.ms-office.chartstyle+xml"/>
  <Override PartName="/ppt/slides/slide8.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2" r:id="rId5"/>
    <p:sldId id="266" r:id="rId6"/>
    <p:sldId id="280" r:id="rId7"/>
    <p:sldId id="281" r:id="rId8"/>
    <p:sldId id="282" r:id="rId9"/>
    <p:sldId id="283" r:id="rId10"/>
    <p:sldId id="264" r:id="rId11"/>
    <p:sldId id="263" r:id="rId12"/>
    <p:sldId id="286" r:id="rId13"/>
    <p:sldId id="265" r:id="rId14"/>
    <p:sldId id="259" r:id="rId15"/>
    <p:sldId id="260" r:id="rId16"/>
    <p:sldId id="261" r:id="rId17"/>
    <p:sldId id="267" r:id="rId18"/>
    <p:sldId id="268" r:id="rId19"/>
    <p:sldId id="269" r:id="rId20"/>
    <p:sldId id="270" r:id="rId21"/>
    <p:sldId id="271" r:id="rId22"/>
    <p:sldId id="272" r:id="rId23"/>
    <p:sldId id="273" r:id="rId24"/>
    <p:sldId id="285" r:id="rId25"/>
    <p:sldId id="278" r:id="rId26"/>
    <p:sldId id="279" r:id="rId27"/>
    <p:sldId id="284" r:id="rId28"/>
    <p:sldId id="28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70" d="100"/>
          <a:sy n="70" d="100"/>
        </p:scale>
        <p:origin x="-726"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Office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Office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Office_Excel_Worksheet12.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Office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mn-MN"/>
              <a:t>насны байдлаар</a:t>
            </a:r>
            <a:endParaRPr lang="en-US"/>
          </a:p>
        </c:rich>
      </c:tx>
      <c:layout/>
      <c:spPr>
        <a:noFill/>
        <a:ln>
          <a:noFill/>
        </a:ln>
        <a:effectLst/>
      </c:spPr>
    </c:title>
    <c:view3D>
      <c:rotX val="5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Sheet1!$B$1</c:f>
              <c:strCache>
                <c:ptCount val="1"/>
                <c:pt idx="0">
                  <c:v>Sales</c:v>
                </c:pt>
              </c:strCache>
            </c:strRef>
          </c:tx>
          <c:dPt>
            <c:idx val="0"/>
            <c:spPr>
              <a:solidFill>
                <a:schemeClr val="accent1"/>
              </a:solidFill>
              <a:ln>
                <a:noFill/>
              </a:ln>
              <a:effectLst>
                <a:outerShdw blurRad="254000" sx="102000" sy="102000" algn="ctr" rotWithShape="0">
                  <a:prstClr val="black">
                    <a:alpha val="20000"/>
                  </a:prstClr>
                </a:outerShdw>
              </a:effectLst>
              <a:sp3d/>
            </c:spPr>
          </c:dPt>
          <c:dPt>
            <c:idx val="1"/>
            <c:spPr>
              <a:solidFill>
                <a:schemeClr val="accent2"/>
              </a:solidFill>
              <a:ln>
                <a:noFill/>
              </a:ln>
              <a:effectLst>
                <a:outerShdw blurRad="254000" sx="102000" sy="102000" algn="ctr" rotWithShape="0">
                  <a:prstClr val="black">
                    <a:alpha val="20000"/>
                  </a:prstClr>
                </a:outerShdw>
              </a:effectLst>
              <a:sp3d/>
            </c:spPr>
          </c:dPt>
          <c:dPt>
            <c:idx val="2"/>
            <c:spPr>
              <a:solidFill>
                <a:schemeClr val="accent3"/>
              </a:solidFill>
              <a:ln>
                <a:noFill/>
              </a:ln>
              <a:effectLst>
                <a:outerShdw blurRad="254000" sx="102000" sy="102000" algn="ctr" rotWithShape="0">
                  <a:prstClr val="black">
                    <a:alpha val="20000"/>
                  </a:prstClr>
                </a:outerShdw>
              </a:effectLst>
              <a:sp3d/>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Sheet1!$A$2:$A$4</c:f>
              <c:strCache>
                <c:ptCount val="3"/>
                <c:pt idx="0">
                  <c:v>18-35</c:v>
                </c:pt>
                <c:pt idx="1">
                  <c:v>35-50</c:v>
                </c:pt>
                <c:pt idx="2">
                  <c:v>50-аас дээш</c:v>
                </c:pt>
              </c:strCache>
            </c:strRef>
          </c:cat>
          <c:val>
            <c:numRef>
              <c:f>Sheet1!$B$2:$B$4</c:f>
              <c:numCache>
                <c:formatCode>General</c:formatCode>
                <c:ptCount val="3"/>
                <c:pt idx="0">
                  <c:v>196</c:v>
                </c:pt>
                <c:pt idx="1">
                  <c:v>236</c:v>
                </c:pt>
                <c:pt idx="2">
                  <c:v>183</c:v>
                </c:pt>
              </c:numCache>
            </c:numRef>
          </c:val>
        </c:ser>
        <c:dLbls>
          <c:showPercent val="1"/>
        </c:dLbls>
      </c:pie3D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mn-MN">
                <a:latin typeface="Arial" panose="020B0604020202020204" pitchFamily="34" charset="0"/>
                <a:cs typeface="Arial" panose="020B0604020202020204" pitchFamily="34" charset="0"/>
              </a:rPr>
              <a:t>Өрхийн эмнэлгийн үйлчилгээ</a:t>
            </a:r>
            <a:endParaRPr lang="en-US">
              <a:latin typeface="Arial" panose="020B0604020202020204" pitchFamily="34" charset="0"/>
              <a:cs typeface="Arial" panose="020B0604020202020204" pitchFamily="34" charset="0"/>
            </a:endParaRPr>
          </a:p>
        </c:rich>
      </c:tx>
      <c:layout/>
      <c:spPr>
        <a:noFill/>
        <a:ln>
          <a:noFill/>
        </a:ln>
        <a:effectLst/>
      </c:spPr>
    </c:title>
    <c:plotArea>
      <c:layout/>
      <c:pieChart>
        <c:varyColors val="1"/>
        <c:ser>
          <c:idx val="0"/>
          <c:order val="0"/>
          <c:tx>
            <c:strRef>
              <c:f>Sheet1!$B$1</c:f>
              <c:strCache>
                <c:ptCount val="1"/>
                <c:pt idx="0">
                  <c:v>Sales</c:v>
                </c:pt>
              </c:strCache>
            </c:strRef>
          </c:tx>
          <c:dPt>
            <c:idx val="0"/>
            <c:spPr>
              <a:solidFill>
                <a:schemeClr val="accent1"/>
              </a:solidFill>
              <a:ln>
                <a:noFill/>
              </a:ln>
              <a:effectLst>
                <a:outerShdw blurRad="254000" sx="102000" sy="102000" algn="ctr" rotWithShape="0">
                  <a:prstClr val="black">
                    <a:alpha val="20000"/>
                  </a:prstClr>
                </a:outerShdw>
              </a:effectLst>
            </c:spPr>
          </c:dPt>
          <c:dPt>
            <c:idx val="1"/>
            <c:spPr>
              <a:solidFill>
                <a:schemeClr val="accent2"/>
              </a:solidFill>
              <a:ln>
                <a:noFill/>
              </a:ln>
              <a:effectLst>
                <a:outerShdw blurRad="254000" sx="102000" sy="102000" algn="ctr" rotWithShape="0">
                  <a:prstClr val="black">
                    <a:alpha val="20000"/>
                  </a:prstClr>
                </a:outerShdw>
              </a:effectLst>
            </c:spPr>
          </c:dPt>
          <c:dPt>
            <c:idx val="2"/>
            <c:spPr>
              <a:solidFill>
                <a:schemeClr val="accent3"/>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Sheet1!$A$2:$A$4</c:f>
              <c:strCache>
                <c:ptCount val="3"/>
                <c:pt idx="0">
                  <c:v>Сайн</c:v>
                </c:pt>
                <c:pt idx="1">
                  <c:v>Дунд</c:v>
                </c:pt>
                <c:pt idx="2">
                  <c:v>Хангалтгүй</c:v>
                </c:pt>
              </c:strCache>
            </c:strRef>
          </c:cat>
          <c:val>
            <c:numRef>
              <c:f>Sheet1!$B$2:$B$4</c:f>
              <c:numCache>
                <c:formatCode>General</c:formatCode>
                <c:ptCount val="3"/>
                <c:pt idx="0">
                  <c:v>195</c:v>
                </c:pt>
                <c:pt idx="1">
                  <c:v>278</c:v>
                </c:pt>
                <c:pt idx="2">
                  <c:v>142</c:v>
                </c:pt>
              </c:numCache>
            </c:numRef>
          </c:val>
        </c:ser>
        <c:dLbls>
          <c:showPercent val="1"/>
        </c:dLbls>
        <c:firstSliceAng val="0"/>
      </c:pie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mn-MN" sz="2400" b="1" dirty="0">
                <a:solidFill>
                  <a:schemeClr val="tx1"/>
                </a:solidFill>
                <a:latin typeface="Arial" panose="020B0604020202020204" pitchFamily="34" charset="0"/>
                <a:cs typeface="Arial" panose="020B0604020202020204" pitchFamily="34" charset="0"/>
              </a:rPr>
              <a:t>Аймгийн нэгдсэн эмнэлгийн үйлчилгээ</a:t>
            </a:r>
            <a:endParaRPr lang="en-US" sz="2400" b="1" dirty="0">
              <a:solidFill>
                <a:schemeClr val="tx1"/>
              </a:solidFill>
              <a:latin typeface="Arial" panose="020B0604020202020204" pitchFamily="34" charset="0"/>
              <a:cs typeface="Arial" panose="020B0604020202020204" pitchFamily="34" charset="0"/>
            </a:endParaRPr>
          </a:p>
        </c:rich>
      </c:tx>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Sheet1!$B$1</c:f>
              <c:strCache>
                <c:ptCount val="1"/>
                <c:pt idx="0">
                  <c:v>Sales</c:v>
                </c:pt>
              </c:strCache>
            </c:strRef>
          </c:tx>
          <c:explosion val="170"/>
          <c:dPt>
            <c:idx val="0"/>
            <c:spPr>
              <a:solidFill>
                <a:schemeClr val="accent6"/>
              </a:solidFill>
              <a:ln w="25400">
                <a:solidFill>
                  <a:schemeClr val="lt1"/>
                </a:solidFill>
              </a:ln>
              <a:effectLst/>
              <a:sp3d contourW="25400">
                <a:contourClr>
                  <a:schemeClr val="lt1"/>
                </a:contourClr>
              </a:sp3d>
            </c:spPr>
          </c:dPt>
          <c:dPt>
            <c:idx val="1"/>
            <c:spPr>
              <a:solidFill>
                <a:schemeClr val="accent5"/>
              </a:solidFill>
              <a:ln w="25400">
                <a:solidFill>
                  <a:schemeClr val="lt1"/>
                </a:solidFill>
              </a:ln>
              <a:effectLst/>
              <a:sp3d contourW="25400">
                <a:contourClr>
                  <a:schemeClr val="lt1"/>
                </a:contourClr>
              </a:sp3d>
            </c:spPr>
          </c:dPt>
          <c:dPt>
            <c:idx val="2"/>
            <c:spPr>
              <a:solidFill>
                <a:schemeClr val="accent4"/>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Сайн</c:v>
                </c:pt>
                <c:pt idx="1">
                  <c:v>Дунд</c:v>
                </c:pt>
                <c:pt idx="2">
                  <c:v>Хангалтгүй</c:v>
                </c:pt>
              </c:strCache>
            </c:strRef>
          </c:cat>
          <c:val>
            <c:numRef>
              <c:f>Sheet1!$B$2:$B$4</c:f>
              <c:numCache>
                <c:formatCode>General</c:formatCode>
                <c:ptCount val="3"/>
                <c:pt idx="0">
                  <c:v>128</c:v>
                </c:pt>
                <c:pt idx="1">
                  <c:v>272</c:v>
                </c:pt>
                <c:pt idx="2">
                  <c:v>215</c:v>
                </c:pt>
              </c:numCache>
            </c:numRef>
          </c:val>
        </c:ser>
        <c:dLbls>
          <c:showPercent val="1"/>
        </c:dLbls>
      </c:pie3DChart>
      <c:spPr>
        <a:noFill/>
        <a:ln>
          <a:noFill/>
        </a:ln>
        <a:effectLst/>
      </c:spPr>
    </c:plotArea>
    <c:legend>
      <c:legendPos val="b"/>
      <c:layout/>
      <c:spPr>
        <a:noFill/>
        <a:ln>
          <a:noFill/>
        </a:ln>
        <a:effectLst/>
      </c:spPr>
      <c:txPr>
        <a:bodyPr rot="0" spcFirstLastPara="1" vertOverflow="ellipsis" vert="horz" wrap="square" anchor="ctr" anchorCtr="1"/>
        <a:lstStyle/>
        <a:p>
          <a:pPr>
            <a:defRPr sz="1460" b="1" i="0" u="none" strike="noStrike" kern="1200" baseline="0">
              <a:solidFill>
                <a:schemeClr val="tx1"/>
              </a:solidFill>
              <a:latin typeface="Arial" panose="020B0604020202020204" pitchFamily="34" charset="0"/>
              <a:ea typeface="+mn-ea"/>
              <a:cs typeface="+mn-cs"/>
            </a:defRPr>
          </a:pPr>
          <a:endParaRPr lang="en-US"/>
        </a:p>
      </c:txPr>
    </c:legend>
    <c:plotVisOnly val="1"/>
    <c:dispBlanksAs val="zero"/>
  </c:chart>
  <c:spPr>
    <a:noFill/>
    <a:ln>
      <a:noFill/>
    </a:ln>
    <a:effectLst/>
  </c:spPr>
  <c:txPr>
    <a:bodyPr/>
    <a:lstStyle/>
    <a:p>
      <a:pPr>
        <a:defRPr/>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mn-MN">
                <a:latin typeface="Arial" panose="020B0604020202020204" pitchFamily="34" charset="0"/>
                <a:cs typeface="Arial" panose="020B0604020202020204" pitchFamily="34" charset="0"/>
              </a:rPr>
              <a:t>Боловсролын үйлчилгээ</a:t>
            </a:r>
            <a:endParaRPr lang="en-US">
              <a:latin typeface="Arial" panose="020B0604020202020204" pitchFamily="34" charset="0"/>
              <a:cs typeface="Arial" panose="020B0604020202020204" pitchFamily="34" charset="0"/>
            </a:endParaRPr>
          </a:p>
        </c:rich>
      </c:tx>
      <c:layout/>
      <c:spPr>
        <a:noFill/>
        <a:ln>
          <a:noFill/>
        </a:ln>
        <a:effectLst/>
      </c:spPr>
    </c:title>
    <c:view3D>
      <c:rotX val="5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Sheet1!$B$1</c:f>
              <c:strCache>
                <c:ptCount val="1"/>
                <c:pt idx="0">
                  <c:v>Sales</c:v>
                </c:pt>
              </c:strCache>
            </c:strRef>
          </c:tx>
          <c:dPt>
            <c:idx val="0"/>
            <c:spPr>
              <a:solidFill>
                <a:schemeClr val="accent1"/>
              </a:solidFill>
              <a:ln>
                <a:noFill/>
              </a:ln>
              <a:effectLst>
                <a:outerShdw blurRad="254000" sx="102000" sy="102000" algn="ctr" rotWithShape="0">
                  <a:prstClr val="black">
                    <a:alpha val="20000"/>
                  </a:prstClr>
                </a:outerShdw>
              </a:effectLst>
              <a:sp3d/>
            </c:spPr>
          </c:dPt>
          <c:dPt>
            <c:idx val="1"/>
            <c:spPr>
              <a:solidFill>
                <a:schemeClr val="accent2"/>
              </a:solidFill>
              <a:ln>
                <a:noFill/>
              </a:ln>
              <a:effectLst>
                <a:outerShdw blurRad="254000" sx="102000" sy="102000" algn="ctr" rotWithShape="0">
                  <a:prstClr val="black">
                    <a:alpha val="20000"/>
                  </a:prstClr>
                </a:outerShdw>
              </a:effectLst>
              <a:sp3d/>
            </c:spPr>
          </c:dPt>
          <c:dPt>
            <c:idx val="2"/>
            <c:spPr>
              <a:solidFill>
                <a:schemeClr val="accent3"/>
              </a:solidFill>
              <a:ln>
                <a:noFill/>
              </a:ln>
              <a:effectLst>
                <a:outerShdw blurRad="254000" sx="102000" sy="102000" algn="ctr" rotWithShape="0">
                  <a:prstClr val="black">
                    <a:alpha val="20000"/>
                  </a:prstClr>
                </a:outerShdw>
              </a:effectLst>
              <a:sp3d/>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Sheet1!$A$2:$A$4</c:f>
              <c:strCache>
                <c:ptCount val="3"/>
                <c:pt idx="0">
                  <c:v>Сайн </c:v>
                </c:pt>
                <c:pt idx="1">
                  <c:v>Дунд</c:v>
                </c:pt>
                <c:pt idx="2">
                  <c:v>хангалтгүй</c:v>
                </c:pt>
              </c:strCache>
            </c:strRef>
          </c:cat>
          <c:val>
            <c:numRef>
              <c:f>Sheet1!$B$2:$B$4</c:f>
              <c:numCache>
                <c:formatCode>General</c:formatCode>
                <c:ptCount val="3"/>
                <c:pt idx="0">
                  <c:v>278</c:v>
                </c:pt>
                <c:pt idx="1">
                  <c:v>231</c:v>
                </c:pt>
                <c:pt idx="2">
                  <c:v>106</c:v>
                </c:pt>
              </c:numCache>
            </c:numRef>
          </c:val>
        </c:ser>
        <c:dLbls>
          <c:showPercent val="1"/>
        </c:dLbls>
      </c:pie3D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mn-MN"/>
              <a:t>Хүйс</a:t>
            </a:r>
            <a:endParaRPr lang="en-US"/>
          </a:p>
        </c:rich>
      </c:tx>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Sheet1!$B$1</c:f>
              <c:strCache>
                <c:ptCount val="1"/>
                <c:pt idx="0">
                  <c:v>Sales</c:v>
                </c:pt>
              </c:strCache>
            </c:strRef>
          </c:tx>
          <c:dPt>
            <c:idx val="0"/>
            <c:spPr>
              <a:solidFill>
                <a:schemeClr val="accent1"/>
              </a:solidFill>
              <a:ln w="25400">
                <a:solidFill>
                  <a:schemeClr val="lt1"/>
                </a:solidFill>
              </a:ln>
              <a:effectLst/>
              <a:sp3d contourW="25400">
                <a:contourClr>
                  <a:schemeClr val="lt1"/>
                </a:contourClr>
              </a:sp3d>
            </c:spPr>
          </c:dPt>
          <c:dPt>
            <c:idx val="1"/>
            <c:spPr>
              <a:solidFill>
                <a:schemeClr val="accent3"/>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290" b="1" i="0" u="none" strike="noStrike" kern="1200" baseline="0">
                    <a:solidFill>
                      <a:schemeClr val="tx1"/>
                    </a:solidFill>
                    <a:latin typeface="+mn-lt"/>
                    <a:ea typeface="+mn-ea"/>
                    <a:cs typeface="+mn-cs"/>
                  </a:defRPr>
                </a:pPr>
                <a:endParaRPr lang="en-US"/>
              </a:p>
            </c:txPr>
            <c:dLblPos val="ctr"/>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эр</c:v>
                </c:pt>
                <c:pt idx="1">
                  <c:v>эм</c:v>
                </c:pt>
              </c:strCache>
            </c:strRef>
          </c:cat>
          <c:val>
            <c:numRef>
              <c:f>Sheet1!$B$2:$B$3</c:f>
              <c:numCache>
                <c:formatCode>General</c:formatCode>
                <c:ptCount val="2"/>
                <c:pt idx="0">
                  <c:v>245</c:v>
                </c:pt>
                <c:pt idx="1">
                  <c:v>370</c:v>
                </c:pt>
              </c:numCache>
            </c:numRef>
          </c:val>
        </c:ser>
        <c:dLbls>
          <c:showPercent val="1"/>
        </c:dLbls>
      </c:pie3DChart>
      <c:spPr>
        <a:noFill/>
        <a:ln>
          <a:noFill/>
        </a:ln>
        <a:effectLst/>
      </c:spPr>
    </c:plotArea>
    <c:legend>
      <c:legendPos val="b"/>
      <c:layout/>
      <c:spPr>
        <a:noFill/>
        <a:ln>
          <a:noFill/>
        </a:ln>
        <a:effectLst/>
      </c:spPr>
      <c:txPr>
        <a:bodyPr rot="0" spcFirstLastPara="1" vertOverflow="ellipsis" vert="horz" wrap="square" anchor="ctr" anchorCtr="1"/>
        <a:lstStyle/>
        <a:p>
          <a:pPr>
            <a:defRPr sz="1650" b="1" i="0" u="none" strike="noStrike" kern="1200" baseline="0">
              <a:solidFill>
                <a:schemeClr val="tx1"/>
              </a:solidFill>
              <a:latin typeface="Arial" panose="020B0604020202020204" pitchFamily="34" charset="0"/>
              <a:ea typeface="+mn-ea"/>
              <a:cs typeface="+mn-cs"/>
            </a:defRPr>
          </a:pPr>
          <a:endParaRPr lang="en-US"/>
        </a:p>
      </c:txPr>
    </c:legend>
    <c:plotVisOnly val="1"/>
    <c:dispBlanksAs val="zero"/>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mn-MN"/>
              <a:t>Боловсрол</a:t>
            </a:r>
            <a:endParaRPr lang="en-US"/>
          </a:p>
        </c:rich>
      </c:tx>
      <c:layout/>
      <c:spPr>
        <a:noFill/>
        <a:ln>
          <a:noFill/>
        </a:ln>
        <a:effectLst/>
      </c:spPr>
    </c:title>
    <c:plotArea>
      <c:layout/>
      <c:pieChart>
        <c:varyColors val="1"/>
        <c:ser>
          <c:idx val="0"/>
          <c:order val="0"/>
          <c:tx>
            <c:strRef>
              <c:f>Sheet1!$B$1</c:f>
              <c:strCache>
                <c:ptCount val="1"/>
                <c:pt idx="0">
                  <c:v>Sales</c:v>
                </c:pt>
              </c:strCache>
            </c:strRef>
          </c:tx>
          <c:dPt>
            <c:idx val="0"/>
            <c:spPr>
              <a:solidFill>
                <a:schemeClr val="accent1"/>
              </a:solidFill>
              <a:ln>
                <a:noFill/>
              </a:ln>
              <a:effectLst>
                <a:outerShdw blurRad="254000" sx="102000" sy="102000" algn="ctr" rotWithShape="0">
                  <a:prstClr val="black">
                    <a:alpha val="20000"/>
                  </a:prstClr>
                </a:outerShdw>
              </a:effectLst>
            </c:spPr>
          </c:dPt>
          <c:dPt>
            <c:idx val="1"/>
            <c:spPr>
              <a:solidFill>
                <a:schemeClr val="accent2"/>
              </a:solidFill>
              <a:ln>
                <a:noFill/>
              </a:ln>
              <a:effectLst>
                <a:outerShdw blurRad="254000" sx="102000" sy="102000" algn="ctr" rotWithShape="0">
                  <a:prstClr val="black">
                    <a:alpha val="20000"/>
                  </a:prstClr>
                </a:outerShdw>
              </a:effectLst>
            </c:spPr>
          </c:dPt>
          <c:dPt>
            <c:idx val="2"/>
            <c:spPr>
              <a:solidFill>
                <a:schemeClr val="accent3"/>
              </a:solidFill>
              <a:ln>
                <a:noFill/>
              </a:ln>
              <a:effectLst>
                <a:outerShdw blurRad="254000" sx="102000" sy="102000" algn="ctr" rotWithShape="0">
                  <a:prstClr val="black">
                    <a:alpha val="20000"/>
                  </a:prstClr>
                </a:outerShdw>
              </a:effectLst>
            </c:spPr>
          </c:dPt>
          <c:dPt>
            <c:idx val="3"/>
            <c:spPr>
              <a:solidFill>
                <a:schemeClr val="accent4"/>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Sheet1!$A$2:$A$5</c:f>
              <c:strCache>
                <c:ptCount val="4"/>
                <c:pt idx="0">
                  <c:v>дээд</c:v>
                </c:pt>
                <c:pt idx="1">
                  <c:v>дунд</c:v>
                </c:pt>
                <c:pt idx="2">
                  <c:v>бүрэн бус дунд</c:v>
                </c:pt>
                <c:pt idx="3">
                  <c:v>бага</c:v>
                </c:pt>
              </c:strCache>
            </c:strRef>
          </c:cat>
          <c:val>
            <c:numRef>
              <c:f>Sheet1!$B$2:$B$5</c:f>
              <c:numCache>
                <c:formatCode>General</c:formatCode>
                <c:ptCount val="4"/>
                <c:pt idx="0">
                  <c:v>164</c:v>
                </c:pt>
                <c:pt idx="1">
                  <c:v>216</c:v>
                </c:pt>
                <c:pt idx="2">
                  <c:v>194</c:v>
                </c:pt>
                <c:pt idx="3">
                  <c:v>41</c:v>
                </c:pt>
              </c:numCache>
            </c:numRef>
          </c:val>
        </c:ser>
        <c:dLbls>
          <c:showPercent val="1"/>
        </c:dLbls>
        <c:firstSliceAng val="0"/>
      </c:pie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mn-MN">
                <a:latin typeface="Arial" panose="020B0604020202020204" pitchFamily="34" charset="0"/>
                <a:cs typeface="Arial" panose="020B0604020202020204" pitchFamily="34" charset="0"/>
              </a:rPr>
              <a:t>Багийн ИНХ-д оролцдог оролцоо</a:t>
            </a:r>
            <a:endParaRPr lang="en-US">
              <a:latin typeface="Arial" panose="020B0604020202020204" pitchFamily="34" charset="0"/>
              <a:cs typeface="Arial" panose="020B0604020202020204" pitchFamily="34" charset="0"/>
            </a:endParaRPr>
          </a:p>
        </c:rich>
      </c:tx>
      <c:layout/>
      <c:spPr>
        <a:noFill/>
        <a:ln>
          <a:noFill/>
        </a:ln>
        <a:effectLst/>
      </c:spPr>
    </c:title>
    <c:plotArea>
      <c:layout/>
      <c:pieChart>
        <c:varyColors val="1"/>
        <c:ser>
          <c:idx val="0"/>
          <c:order val="0"/>
          <c:tx>
            <c:strRef>
              <c:f>Sheet1!$B$1</c:f>
              <c:strCache>
                <c:ptCount val="1"/>
                <c:pt idx="0">
                  <c:v>Sales</c:v>
                </c:pt>
              </c:strCache>
            </c:strRef>
          </c:tx>
          <c:dPt>
            <c:idx val="0"/>
            <c:spPr>
              <a:solidFill>
                <a:schemeClr val="accent2"/>
              </a:solidFill>
              <a:ln>
                <a:noFill/>
              </a:ln>
              <a:effectLst>
                <a:outerShdw blurRad="254000" sx="102000" sy="102000" algn="ctr" rotWithShape="0">
                  <a:prstClr val="black">
                    <a:alpha val="20000"/>
                  </a:prstClr>
                </a:outerShdw>
              </a:effectLst>
            </c:spPr>
          </c:dPt>
          <c:dPt>
            <c:idx val="1"/>
            <c:spPr>
              <a:solidFill>
                <a:schemeClr val="accent4"/>
              </a:solidFill>
              <a:ln>
                <a:noFill/>
              </a:ln>
              <a:effectLst>
                <a:outerShdw blurRad="254000" sx="102000" sy="102000" algn="ctr" rotWithShape="0">
                  <a:prstClr val="black">
                    <a:alpha val="20000"/>
                  </a:prstClr>
                </a:outerShdw>
              </a:effectLst>
            </c:spPr>
          </c:dPt>
          <c:dPt>
            <c:idx val="2"/>
            <c:spPr>
              <a:solidFill>
                <a:schemeClr val="accent6"/>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Sheet1!$A$2:$A$4</c:f>
              <c:strCache>
                <c:ptCount val="3"/>
                <c:pt idx="0">
                  <c:v>сайн</c:v>
                </c:pt>
                <c:pt idx="1">
                  <c:v>дунд</c:v>
                </c:pt>
                <c:pt idx="2">
                  <c:v>хангалтгүй</c:v>
                </c:pt>
              </c:strCache>
            </c:strRef>
          </c:cat>
          <c:val>
            <c:numRef>
              <c:f>Sheet1!$B$2:$B$4</c:f>
              <c:numCache>
                <c:formatCode>General</c:formatCode>
                <c:ptCount val="3"/>
                <c:pt idx="0">
                  <c:v>204</c:v>
                </c:pt>
                <c:pt idx="1">
                  <c:v>308</c:v>
                </c:pt>
                <c:pt idx="2">
                  <c:v>103</c:v>
                </c:pt>
              </c:numCache>
            </c:numRef>
          </c:val>
        </c:ser>
        <c:dLbls>
          <c:showPercent val="1"/>
        </c:dLbls>
        <c:firstSliceAng val="0"/>
      </c:pie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6"/>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mn-MN">
                <a:latin typeface="Arial" panose="020B0604020202020204" pitchFamily="34" charset="0"/>
                <a:cs typeface="Arial" panose="020B0604020202020204" pitchFamily="34" charset="0"/>
              </a:rPr>
              <a:t>Өргөдөл гомдлын шийдвэрлэлт</a:t>
            </a:r>
            <a:endParaRPr lang="en-US">
              <a:latin typeface="Arial" panose="020B0604020202020204" pitchFamily="34" charset="0"/>
              <a:cs typeface="Arial" panose="020B0604020202020204" pitchFamily="34" charset="0"/>
            </a:endParaRPr>
          </a:p>
        </c:rich>
      </c:tx>
      <c:layout/>
      <c:spPr>
        <a:noFill/>
        <a:ln>
          <a:noFill/>
        </a:ln>
        <a:effectLst/>
      </c:spPr>
    </c:title>
    <c:plotArea>
      <c:layout/>
      <c:pieChart>
        <c:varyColors val="1"/>
        <c:ser>
          <c:idx val="0"/>
          <c:order val="0"/>
          <c:tx>
            <c:strRef>
              <c:f>Sheet1!$B$1</c:f>
              <c:strCache>
                <c:ptCount val="1"/>
                <c:pt idx="0">
                  <c:v>Sales</c:v>
                </c:pt>
              </c:strCache>
            </c:strRef>
          </c:tx>
          <c:dPt>
            <c:idx val="0"/>
            <c:spPr>
              <a:solidFill>
                <a:schemeClr val="accent4">
                  <a:tint val="77000"/>
                </a:schemeClr>
              </a:solidFill>
              <a:ln>
                <a:noFill/>
              </a:ln>
              <a:effectLst>
                <a:outerShdw blurRad="254000" sx="102000" sy="102000" algn="ctr" rotWithShape="0">
                  <a:prstClr val="black">
                    <a:alpha val="20000"/>
                  </a:prstClr>
                </a:outerShdw>
              </a:effectLst>
            </c:spPr>
          </c:dPt>
          <c:dPt>
            <c:idx val="1"/>
            <c:spPr>
              <a:solidFill>
                <a:schemeClr val="accent4">
                  <a:shade val="76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Sheet1!$A$2:$A$3</c:f>
              <c:strCache>
                <c:ptCount val="2"/>
                <c:pt idx="0">
                  <c:v>Тийм </c:v>
                </c:pt>
                <c:pt idx="1">
                  <c:v>Үгүй</c:v>
                </c:pt>
              </c:strCache>
            </c:strRef>
          </c:cat>
          <c:val>
            <c:numRef>
              <c:f>Sheet1!$B$2:$B$3</c:f>
              <c:numCache>
                <c:formatCode>General</c:formatCode>
                <c:ptCount val="2"/>
                <c:pt idx="0">
                  <c:v>56</c:v>
                </c:pt>
                <c:pt idx="1">
                  <c:v>559</c:v>
                </c:pt>
              </c:numCache>
            </c:numRef>
          </c:val>
        </c:ser>
        <c:dLbls>
          <c:showPercent val="1"/>
        </c:dLbls>
        <c:firstSliceAng val="0"/>
      </c:pie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8"/>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mn-MN">
                <a:latin typeface="Arial" panose="020B0604020202020204" pitchFamily="34" charset="0"/>
                <a:cs typeface="Arial" panose="020B0604020202020204" pitchFamily="34" charset="0"/>
              </a:rPr>
              <a:t>Сумын ИТХ-ын тогтоол шийдвэрүүд танд хүрдэг үү?</a:t>
            </a:r>
            <a:endParaRPr lang="en-US">
              <a:latin typeface="Arial" panose="020B0604020202020204" pitchFamily="34" charset="0"/>
              <a:cs typeface="Arial" panose="020B0604020202020204" pitchFamily="34" charset="0"/>
            </a:endParaRPr>
          </a:p>
        </c:rich>
      </c:tx>
      <c:layout/>
      <c:spPr>
        <a:noFill/>
        <a:ln>
          <a:noFill/>
        </a:ln>
        <a:effectLst/>
      </c:spPr>
    </c:title>
    <c:plotArea>
      <c:layout/>
      <c:pieChart>
        <c:varyColors val="1"/>
        <c:ser>
          <c:idx val="0"/>
          <c:order val="0"/>
          <c:tx>
            <c:strRef>
              <c:f>Sheet1!$B$1</c:f>
              <c:strCache>
                <c:ptCount val="1"/>
                <c:pt idx="0">
                  <c:v>Sales</c:v>
                </c:pt>
              </c:strCache>
            </c:strRef>
          </c:tx>
          <c:dPt>
            <c:idx val="0"/>
            <c:spPr>
              <a:solidFill>
                <a:schemeClr val="accent6">
                  <a:tint val="77000"/>
                </a:schemeClr>
              </a:solidFill>
              <a:ln>
                <a:noFill/>
              </a:ln>
              <a:effectLst>
                <a:outerShdw blurRad="254000" sx="102000" sy="102000" algn="ctr" rotWithShape="0">
                  <a:prstClr val="black">
                    <a:alpha val="20000"/>
                  </a:prstClr>
                </a:outerShdw>
              </a:effectLst>
            </c:spPr>
          </c:dPt>
          <c:dPt>
            <c:idx val="1"/>
            <c:spPr>
              <a:solidFill>
                <a:schemeClr val="accent6">
                  <a:shade val="76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Sheet1!$A$2:$A$3</c:f>
              <c:strCache>
                <c:ptCount val="2"/>
                <c:pt idx="0">
                  <c:v>Тийм</c:v>
                </c:pt>
                <c:pt idx="1">
                  <c:v>Үгүй</c:v>
                </c:pt>
              </c:strCache>
            </c:strRef>
          </c:cat>
          <c:val>
            <c:numRef>
              <c:f>Sheet1!$B$2:$B$3</c:f>
              <c:numCache>
                <c:formatCode>General</c:formatCode>
                <c:ptCount val="2"/>
                <c:pt idx="0">
                  <c:v>258</c:v>
                </c:pt>
                <c:pt idx="1">
                  <c:v>357</c:v>
                </c:pt>
              </c:numCache>
            </c:numRef>
          </c:val>
        </c:ser>
        <c:dLbls>
          <c:showPercent val="1"/>
        </c:dLbls>
        <c:firstSliceAng val="0"/>
      </c:pie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mn-MN">
                <a:latin typeface="Arial" panose="020B0604020202020204" pitchFamily="34" charset="0"/>
                <a:cs typeface="Arial" panose="020B0604020202020204" pitchFamily="34" charset="0"/>
              </a:rPr>
              <a:t>Төрийн байгууллагуудын ажлын талаар</a:t>
            </a:r>
            <a:endParaRPr lang="en-US">
              <a:latin typeface="Arial" panose="020B0604020202020204" pitchFamily="34" charset="0"/>
              <a:cs typeface="Arial" panose="020B0604020202020204" pitchFamily="34" charset="0"/>
            </a:endParaRPr>
          </a:p>
        </c:rich>
      </c:tx>
      <c:layout/>
      <c:spPr>
        <a:noFill/>
        <a:ln>
          <a:noFill/>
        </a:ln>
        <a:effectLst/>
      </c:spPr>
    </c:title>
    <c:plotArea>
      <c:layout/>
      <c:pieChart>
        <c:varyColors val="1"/>
        <c:ser>
          <c:idx val="0"/>
          <c:order val="0"/>
          <c:tx>
            <c:strRef>
              <c:f>Sheet1!$B$1</c:f>
              <c:strCache>
                <c:ptCount val="1"/>
                <c:pt idx="0">
                  <c:v>Sales</c:v>
                </c:pt>
              </c:strCache>
            </c:strRef>
          </c:tx>
          <c:dPt>
            <c:idx val="0"/>
            <c:spPr>
              <a:solidFill>
                <a:schemeClr val="accent6"/>
              </a:solidFill>
              <a:ln>
                <a:noFill/>
              </a:ln>
              <a:effectLst>
                <a:outerShdw blurRad="254000" sx="102000" sy="102000" algn="ctr" rotWithShape="0">
                  <a:prstClr val="black">
                    <a:alpha val="20000"/>
                  </a:prstClr>
                </a:outerShdw>
              </a:effectLst>
            </c:spPr>
          </c:dPt>
          <c:dPt>
            <c:idx val="1"/>
            <c:spPr>
              <a:solidFill>
                <a:schemeClr val="accent5"/>
              </a:solidFill>
              <a:ln>
                <a:noFill/>
              </a:ln>
              <a:effectLst>
                <a:outerShdw blurRad="254000" sx="102000" sy="102000" algn="ctr" rotWithShape="0">
                  <a:prstClr val="black">
                    <a:alpha val="20000"/>
                  </a:prstClr>
                </a:outerShdw>
              </a:effectLst>
            </c:spPr>
          </c:dPt>
          <c:dPt>
            <c:idx val="2"/>
            <c:spPr>
              <a:solidFill>
                <a:schemeClr val="accent4"/>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Sheet1!$A$2:$A$4</c:f>
              <c:strCache>
                <c:ptCount val="3"/>
                <c:pt idx="0">
                  <c:v>сайн</c:v>
                </c:pt>
                <c:pt idx="1">
                  <c:v>дунд</c:v>
                </c:pt>
                <c:pt idx="2">
                  <c:v>муу</c:v>
                </c:pt>
              </c:strCache>
            </c:strRef>
          </c:cat>
          <c:val>
            <c:numRef>
              <c:f>Sheet1!$B$2:$B$4</c:f>
              <c:numCache>
                <c:formatCode>General</c:formatCode>
                <c:ptCount val="3"/>
                <c:pt idx="0">
                  <c:v>161</c:v>
                </c:pt>
                <c:pt idx="1">
                  <c:v>280</c:v>
                </c:pt>
                <c:pt idx="2">
                  <c:v>174</c:v>
                </c:pt>
              </c:numCache>
            </c:numRef>
          </c:val>
        </c:ser>
        <c:dLbls>
          <c:showPercent val="1"/>
        </c:dLbls>
        <c:firstSliceAng val="0"/>
      </c:pie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mn-MN">
                <a:latin typeface="Arial" panose="020B0604020202020204" pitchFamily="34" charset="0"/>
                <a:cs typeface="Arial" panose="020B0604020202020204" pitchFamily="34" charset="0"/>
              </a:rPr>
              <a:t>ИТХ-ын төлөөлөгчдийн ажлын талаар</a:t>
            </a:r>
            <a:endParaRPr lang="en-US">
              <a:latin typeface="Arial" panose="020B0604020202020204" pitchFamily="34" charset="0"/>
              <a:cs typeface="Arial" panose="020B0604020202020204" pitchFamily="34" charset="0"/>
            </a:endParaRPr>
          </a:p>
        </c:rich>
      </c:tx>
      <c:layout/>
      <c:spPr>
        <a:noFill/>
        <a:ln>
          <a:noFill/>
        </a:ln>
        <a:effectLst/>
      </c:spPr>
    </c:title>
    <c:plotArea>
      <c:layout/>
      <c:pieChart>
        <c:varyColors val="1"/>
        <c:ser>
          <c:idx val="0"/>
          <c:order val="0"/>
          <c:tx>
            <c:strRef>
              <c:f>Sheet1!$B$1</c:f>
              <c:strCache>
                <c:ptCount val="1"/>
                <c:pt idx="0">
                  <c:v>Sales</c:v>
                </c:pt>
              </c:strCache>
            </c:strRef>
          </c:tx>
          <c:dPt>
            <c:idx val="0"/>
            <c:spPr>
              <a:solidFill>
                <a:schemeClr val="accent1"/>
              </a:solidFill>
              <a:ln>
                <a:noFill/>
              </a:ln>
              <a:effectLst>
                <a:outerShdw blurRad="254000" sx="102000" sy="102000" algn="ctr" rotWithShape="0">
                  <a:prstClr val="black">
                    <a:alpha val="20000"/>
                  </a:prstClr>
                </a:outerShdw>
              </a:effectLst>
            </c:spPr>
          </c:dPt>
          <c:dPt>
            <c:idx val="1"/>
            <c:spPr>
              <a:solidFill>
                <a:schemeClr val="accent2"/>
              </a:solidFill>
              <a:ln>
                <a:noFill/>
              </a:ln>
              <a:effectLst>
                <a:outerShdw blurRad="254000" sx="102000" sy="102000" algn="ctr" rotWithShape="0">
                  <a:prstClr val="black">
                    <a:alpha val="20000"/>
                  </a:prstClr>
                </a:outerShdw>
              </a:effectLst>
            </c:spPr>
          </c:dPt>
          <c:dPt>
            <c:idx val="2"/>
            <c:spPr>
              <a:solidFill>
                <a:schemeClr val="accent3"/>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Sheet1!$A$2:$A$4</c:f>
              <c:strCache>
                <c:ptCount val="3"/>
                <c:pt idx="0">
                  <c:v>Сайн </c:v>
                </c:pt>
                <c:pt idx="1">
                  <c:v>дунд</c:v>
                </c:pt>
                <c:pt idx="2">
                  <c:v>хангалтгүй</c:v>
                </c:pt>
              </c:strCache>
            </c:strRef>
          </c:cat>
          <c:val>
            <c:numRef>
              <c:f>Sheet1!$B$2:$B$4</c:f>
              <c:numCache>
                <c:formatCode>General</c:formatCode>
                <c:ptCount val="3"/>
                <c:pt idx="0">
                  <c:v>184</c:v>
                </c:pt>
                <c:pt idx="1">
                  <c:v>273</c:v>
                </c:pt>
                <c:pt idx="2">
                  <c:v>158</c:v>
                </c:pt>
              </c:numCache>
            </c:numRef>
          </c:val>
        </c:ser>
        <c:dLbls>
          <c:showPercent val="1"/>
        </c:dLbls>
        <c:firstSliceAng val="0"/>
      </c:pie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mn-MN">
                <a:latin typeface="Arial" panose="020B0604020202020204" pitchFamily="34" charset="0"/>
                <a:cs typeface="Arial" panose="020B0604020202020204" pitchFamily="34" charset="0"/>
              </a:rPr>
              <a:t>Хоггүй орчин бүрдэж чадсан уу?</a:t>
            </a:r>
            <a:endParaRPr lang="en-US">
              <a:latin typeface="Arial" panose="020B0604020202020204" pitchFamily="34" charset="0"/>
              <a:cs typeface="Arial" panose="020B0604020202020204" pitchFamily="34" charset="0"/>
            </a:endParaRPr>
          </a:p>
        </c:rich>
      </c:tx>
      <c:layout/>
      <c:spPr>
        <a:noFill/>
        <a:ln>
          <a:noFill/>
        </a:ln>
        <a:effectLst/>
      </c:spPr>
    </c:title>
    <c:plotArea>
      <c:layout/>
      <c:pieChart>
        <c:varyColors val="1"/>
        <c:ser>
          <c:idx val="0"/>
          <c:order val="0"/>
          <c:tx>
            <c:strRef>
              <c:f>Sheet1!$B$1</c:f>
              <c:strCache>
                <c:ptCount val="1"/>
                <c:pt idx="0">
                  <c:v>Sales</c:v>
                </c:pt>
              </c:strCache>
            </c:strRef>
          </c:tx>
          <c:dPt>
            <c:idx val="0"/>
            <c:spPr>
              <a:solidFill>
                <a:schemeClr val="accent1"/>
              </a:solidFill>
              <a:ln>
                <a:noFill/>
              </a:ln>
              <a:effectLst>
                <a:outerShdw blurRad="254000" sx="102000" sy="102000" algn="ctr" rotWithShape="0">
                  <a:prstClr val="black">
                    <a:alpha val="20000"/>
                  </a:prstClr>
                </a:outerShdw>
              </a:effectLst>
            </c:spPr>
          </c:dPt>
          <c:dPt>
            <c:idx val="1"/>
            <c:spPr>
              <a:solidFill>
                <a:schemeClr val="accent2"/>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Sheet1!$A$2:$A$3</c:f>
              <c:strCache>
                <c:ptCount val="2"/>
                <c:pt idx="0">
                  <c:v>Тийм</c:v>
                </c:pt>
                <c:pt idx="1">
                  <c:v>Үгүй</c:v>
                </c:pt>
              </c:strCache>
            </c:strRef>
          </c:cat>
          <c:val>
            <c:numRef>
              <c:f>Sheet1!$B$2:$B$3</c:f>
              <c:numCache>
                <c:formatCode>General</c:formatCode>
                <c:ptCount val="2"/>
                <c:pt idx="0">
                  <c:v>290</c:v>
                </c:pt>
                <c:pt idx="1">
                  <c:v>325</c:v>
                </c:pt>
              </c:numCache>
            </c:numRef>
          </c:val>
        </c:ser>
        <c:dLbls>
          <c:showPercent val="1"/>
        </c:dLbls>
        <c:firstSliceAng val="0"/>
      </c:pie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4">
  <a:schemeClr val="accent4"/>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12/28/2015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12/28/2015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12/28/2015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12/28/2015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12/28/2015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12/28/2015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12/28/2015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12/28/2015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4"/>
            <a:ext cx="9448800" cy="4713306"/>
          </a:xfrm>
        </p:spPr>
        <p:txBody>
          <a:bodyPr>
            <a:noAutofit/>
          </a:bodyPr>
          <a:lstStyle/>
          <a:p>
            <a:pPr algn="ctr"/>
            <a:r>
              <a:rPr lang="mn-MN" sz="4400" b="1" dirty="0">
                <a:solidFill>
                  <a:srgbClr val="FFFF00"/>
                </a:solidFill>
                <a:latin typeface="Arial" pitchFamily="34" charset="0"/>
                <a:cs typeface="Arial" pitchFamily="34" charset="0"/>
              </a:rPr>
              <a:t>сургуулийн үдийн цай хөтөлбөр болон төрийн үйлчилгээний чанар хүртээмжид хяналт үнэлгээ </a:t>
            </a:r>
            <a:r>
              <a:rPr lang="mn-MN" sz="4400" b="1" dirty="0" smtClean="0">
                <a:solidFill>
                  <a:srgbClr val="FFFF00"/>
                </a:solidFill>
                <a:latin typeface="Arial" pitchFamily="34" charset="0"/>
                <a:cs typeface="Arial" pitchFamily="34" charset="0"/>
              </a:rPr>
              <a:t>ХИЙХ</a:t>
            </a:r>
            <a:r>
              <a:rPr lang="mn-MN" sz="2400" b="1" dirty="0" smtClean="0">
                <a:solidFill>
                  <a:srgbClr val="FFFF00"/>
                </a:solidFill>
                <a:latin typeface="Arial" pitchFamily="34" charset="0"/>
                <a:cs typeface="Arial" pitchFamily="34" charset="0"/>
              </a:rPr>
              <a:t>  </a:t>
            </a:r>
            <a:r>
              <a:rPr lang="mn-MN" sz="4400" b="1" dirty="0">
                <a:solidFill>
                  <a:srgbClr val="FFFF00"/>
                </a:solidFill>
                <a:latin typeface="Arial" pitchFamily="34" charset="0"/>
                <a:cs typeface="Arial" pitchFamily="34" charset="0"/>
              </a:rPr>
              <a:t>нь</a:t>
            </a:r>
            <a:r>
              <a:rPr lang="mn-MN" sz="4400" b="1" dirty="0" smtClean="0">
                <a:solidFill>
                  <a:srgbClr val="FFFF00"/>
                </a:solidFill>
                <a:latin typeface="Arial" pitchFamily="34" charset="0"/>
                <a:cs typeface="Arial" pitchFamily="34" charset="0"/>
              </a:rPr>
              <a:t>”</a:t>
            </a:r>
            <a:br>
              <a:rPr lang="mn-MN" sz="4400" b="1" dirty="0" smtClean="0">
                <a:solidFill>
                  <a:srgbClr val="FFFF00"/>
                </a:solidFill>
                <a:latin typeface="Arial" pitchFamily="34" charset="0"/>
                <a:cs typeface="Arial" pitchFamily="34" charset="0"/>
              </a:rPr>
            </a:br>
            <a:r>
              <a:rPr lang="mn-MN" sz="4400" b="1" dirty="0" smtClean="0">
                <a:solidFill>
                  <a:srgbClr val="FFFF00"/>
                </a:solidFill>
                <a:latin typeface="Arial" pitchFamily="34" charset="0"/>
                <a:cs typeface="Arial" pitchFamily="34" charset="0"/>
              </a:rPr>
              <a:t/>
            </a:r>
            <a:br>
              <a:rPr lang="mn-MN" sz="4400" b="1" dirty="0" smtClean="0">
                <a:solidFill>
                  <a:srgbClr val="FFFF00"/>
                </a:solidFill>
                <a:latin typeface="Arial" pitchFamily="34" charset="0"/>
                <a:cs typeface="Arial" pitchFamily="34" charset="0"/>
              </a:rPr>
            </a:br>
            <a:r>
              <a:rPr lang="mn-MN" sz="4000" b="1" dirty="0" smtClean="0">
                <a:solidFill>
                  <a:srgbClr val="FFFF00"/>
                </a:solidFill>
                <a:latin typeface="Arial" pitchFamily="34" charset="0"/>
                <a:cs typeface="Arial" pitchFamily="34" charset="0"/>
              </a:rPr>
              <a:t>Хэнтий аймгийн хэрлэн сумын ИТХ</a:t>
            </a:r>
            <a:endParaRPr lang="mn-MN" sz="4400" b="1" dirty="0"/>
          </a:p>
        </p:txBody>
      </p:sp>
      <p:pic>
        <p:nvPicPr>
          <p:cNvPr id="4" name="Picture 118" descr="C:\Users\amaraa\Documents\tusul taniltsuulga\a3.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73978" y="501773"/>
            <a:ext cx="1261707" cy="970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17" descr="C:\Users\amaraa\Documents\tusul taniltsuulga\download.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030281" y="501773"/>
            <a:ext cx="1395988" cy="970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16" descr="C:\Users\amaraa\Documents\tusul taniltsuulga\images (1).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335508" y="501773"/>
            <a:ext cx="1264517" cy="970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Untitled-1.gif"/>
          <p:cNvPicPr>
            <a:picLocks noChangeAspect="1" noChangeArrowheads="1"/>
          </p:cNvPicPr>
          <p:nvPr/>
        </p:nvPicPr>
        <p:blipFill>
          <a:blip r:embed="rId5" cstate="print">
            <a:lum contrast="10000"/>
          </a:blip>
          <a:srcRect/>
          <a:stretch>
            <a:fillRect/>
          </a:stretch>
        </p:blipFill>
        <p:spPr bwMode="auto">
          <a:xfrm>
            <a:off x="10272741" y="381738"/>
            <a:ext cx="1095317" cy="1210614"/>
          </a:xfrm>
          <a:prstGeom prst="rect">
            <a:avLst/>
          </a:prstGeom>
          <a:noFill/>
          <a:ln>
            <a:noFill/>
          </a:ln>
          <a:effectLst>
            <a:reflection blurRad="6350" stA="52000" endA="300" endPos="35000" dir="5400000" sy="-100000" algn="bl" rotWithShape="0"/>
          </a:effectLst>
        </p:spPr>
      </p:pic>
    </p:spTree>
    <p:extLst>
      <p:ext uri="{BB962C8B-B14F-4D97-AF65-F5344CB8AC3E}">
        <p14:creationId xmlns="" xmlns:p14="http://schemas.microsoft.com/office/powerpoint/2010/main" val="3667896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930" y="0"/>
            <a:ext cx="8610600" cy="1293028"/>
          </a:xfrm>
        </p:spPr>
        <p:txBody>
          <a:bodyPr/>
          <a:lstStyle/>
          <a:p>
            <a:pPr algn="l"/>
            <a:r>
              <a:rPr lang="mn-MN" b="1" dirty="0" smtClean="0">
                <a:latin typeface="Arial" panose="020B0604020202020204" pitchFamily="34" charset="0"/>
                <a:cs typeface="Arial" panose="020B0604020202020204" pitchFamily="34" charset="0"/>
              </a:rPr>
              <a:t>Жолоочийн нэг өдөр</a:t>
            </a:r>
            <a:endParaRPr lang="mn-MN" b="1" dirty="0">
              <a:latin typeface="Arial" panose="020B0604020202020204" pitchFamily="34" charset="0"/>
              <a:cs typeface="Arial" panose="020B0604020202020204" pitchFamily="34" charset="0"/>
            </a:endParaRPr>
          </a:p>
        </p:txBody>
      </p:sp>
      <p:sp>
        <p:nvSpPr>
          <p:cNvPr id="8" name="Content Placeholder 7"/>
          <p:cNvSpPr>
            <a:spLocks noGrp="1"/>
          </p:cNvSpPr>
          <p:nvPr>
            <p:ph sz="half" idx="2"/>
          </p:nvPr>
        </p:nvSpPr>
        <p:spPr>
          <a:xfrm>
            <a:off x="5460641" y="875764"/>
            <a:ext cx="6555347" cy="5683616"/>
          </a:xfrm>
        </p:spPr>
        <p:txBody>
          <a:bodyPr>
            <a:noAutofit/>
          </a:bodyPr>
          <a:lstStyle/>
          <a:p>
            <a:pPr marL="0" indent="0" algn="just">
              <a:lnSpc>
                <a:spcPct val="120000"/>
              </a:lnSpc>
              <a:buNone/>
            </a:pPr>
            <a:r>
              <a:rPr lang="mn-MN" sz="1800" b="1" dirty="0" smtClean="0">
                <a:latin typeface="Arial" panose="020B0604020202020204" pitchFamily="34" charset="0"/>
                <a:cs typeface="Arial" panose="020B0604020202020204" pitchFamily="34" charset="0"/>
              </a:rPr>
              <a:t>Энэхүү үйл ажиллагаа нь </a:t>
            </a:r>
            <a:r>
              <a:rPr lang="mn-MN" sz="1800" b="1" dirty="0">
                <a:latin typeface="Arial" panose="020B0604020202020204" pitchFamily="34" charset="0"/>
                <a:cs typeface="Arial" panose="020B0604020202020204" pitchFamily="34" charset="0"/>
              </a:rPr>
              <a:t>гэ</a:t>
            </a:r>
            <a:r>
              <a:rPr lang="en-US" sz="1800" b="1" dirty="0" err="1">
                <a:latin typeface="Arial" panose="020B0604020202020204" pitchFamily="34" charset="0"/>
                <a:cs typeface="Arial" panose="020B0604020202020204" pitchFamily="34" charset="0"/>
              </a:rPr>
              <a:t>мт</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хэргээс</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урьдчилан</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сэргийлэх</a:t>
            </a:r>
            <a:r>
              <a:rPr lang="en-US" sz="1800" b="1" dirty="0">
                <a:latin typeface="Arial" panose="020B0604020202020204" pitchFamily="34" charset="0"/>
                <a:cs typeface="Arial" panose="020B0604020202020204" pitchFamily="34" charset="0"/>
              </a:rPr>
              <a:t>, </a:t>
            </a:r>
            <a:r>
              <a:rPr lang="mn-MN" sz="1800" b="1" dirty="0" err="1">
                <a:latin typeface="Arial" panose="020B0604020202020204" pitchFamily="34" charset="0"/>
                <a:cs typeface="Arial" panose="020B0604020202020204" pitchFamily="34" charset="0"/>
              </a:rPr>
              <a:t>з</a:t>
            </a:r>
            <a:r>
              <a:rPr lang="en-US" sz="1800" b="1" dirty="0" err="1" smtClean="0">
                <a:latin typeface="Arial" panose="020B0604020202020204" pitchFamily="34" charset="0"/>
                <a:cs typeface="Arial" panose="020B0604020202020204" pitchFamily="34" charset="0"/>
              </a:rPr>
              <a:t>амын</a:t>
            </a:r>
            <a:r>
              <a:rPr lang="en-US" sz="1800" b="1" dirty="0" smtClean="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хөдөлгөөний</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аюулгүй</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байдлыг</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хангахтай</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холбогдсон</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хууль</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тогтоомжийг</a:t>
            </a:r>
            <a:r>
              <a:rPr lang="en-US" sz="1800" b="1" dirty="0">
                <a:latin typeface="Arial" panose="020B0604020202020204" pitchFamily="34" charset="0"/>
                <a:cs typeface="Arial" panose="020B0604020202020204" pitchFamily="34" charset="0"/>
              </a:rPr>
              <a:t> </a:t>
            </a:r>
            <a:r>
              <a:rPr lang="en-US" sz="1800" b="1" dirty="0" err="1" smtClean="0">
                <a:latin typeface="Arial" panose="020B0604020202020204" pitchFamily="34" charset="0"/>
                <a:cs typeface="Arial" panose="020B0604020202020204" pitchFamily="34" charset="0"/>
              </a:rPr>
              <a:t>хэрэгжүүлэх</a:t>
            </a:r>
            <a:r>
              <a:rPr lang="mn-MN" sz="1800" b="1" dirty="0" smtClean="0">
                <a:latin typeface="Arial" panose="020B0604020202020204" pitchFamily="34" charset="0"/>
                <a:cs typeface="Arial" panose="020B0604020202020204" pitchFamily="34" charset="0"/>
              </a:rPr>
              <a:t>, </a:t>
            </a:r>
            <a:r>
              <a:rPr lang="mn-MN" sz="1800" b="1" dirty="0">
                <a:latin typeface="Arial" panose="020B0604020202020204" pitchFamily="34" charset="0"/>
                <a:cs typeface="Arial" panose="020B0604020202020204" pitchFamily="34" charset="0"/>
              </a:rPr>
              <a:t>замын хөдөлгөөний </a:t>
            </a:r>
            <a:r>
              <a:rPr lang="mn-MN" sz="1800" b="1" dirty="0" smtClean="0">
                <a:latin typeface="Arial" panose="020B0604020202020204" pitchFamily="34" charset="0"/>
                <a:cs typeface="Arial" panose="020B0604020202020204" pitchFamily="34" charset="0"/>
              </a:rPr>
              <a:t>соёл, хотын </a:t>
            </a:r>
            <a:r>
              <a:rPr lang="mn-MN" sz="1800" b="1" dirty="0">
                <a:latin typeface="Arial" panose="020B0604020202020204" pitchFamily="34" charset="0"/>
                <a:cs typeface="Arial" panose="020B0604020202020204" pitchFamily="34" charset="0"/>
              </a:rPr>
              <a:t>соёлыг иргэдэд түгээх,гэмт хэргээс урьдчилан сэргийлэх мэдээлэл хүргэх боломжтой томоохон үйлчлэгч, үйлчлүүлэгч болохын хувьд тэдний санал хүсэлтийг хүлээн авах, асуудлыг нь шийдвэрлэх, үйлчилгээ үзүүлэх замаар эрх ашгийг нь хамгаалахад чиглэгдсэн </a:t>
            </a:r>
            <a:r>
              <a:rPr lang="mn-MN" sz="1800" b="1" dirty="0" smtClean="0">
                <a:latin typeface="Arial" panose="020B0604020202020204" pitchFamily="34" charset="0"/>
                <a:cs typeface="Arial" panose="020B0604020202020204" pitchFamily="34" charset="0"/>
              </a:rPr>
              <a:t>юм</a:t>
            </a:r>
            <a:r>
              <a:rPr lang="mn-MN" sz="1800" b="1" dirty="0">
                <a:latin typeface="Arial" panose="020B0604020202020204" pitchFamily="34" charset="0"/>
                <a:cs typeface="Arial" panose="020B0604020202020204" pitchFamily="34" charset="0"/>
              </a:rPr>
              <a:t>. Энэхүү арга хэмжээг Хэнтий аймгийн Хэрлэн сумын </a:t>
            </a:r>
            <a:r>
              <a:rPr lang="mn-MN" sz="1800" b="1" dirty="0" smtClean="0">
                <a:latin typeface="Arial" panose="020B0604020202020204" pitchFamily="34" charset="0"/>
                <a:cs typeface="Arial" panose="020B0604020202020204" pitchFamily="34" charset="0"/>
              </a:rPr>
              <a:t>ИТХ-ын </a:t>
            </a:r>
            <a:r>
              <a:rPr lang="mn-MN" sz="1800" b="1" dirty="0">
                <a:latin typeface="Arial" panose="020B0604020202020204" pitchFamily="34" charset="0"/>
                <a:cs typeface="Arial" panose="020B0604020202020204" pitchFamily="34" charset="0"/>
              </a:rPr>
              <a:t>ажлын алба, </a:t>
            </a:r>
            <a:r>
              <a:rPr lang="en-US" sz="1800" b="1" dirty="0" smtClean="0">
                <a:latin typeface="Arial" panose="020B0604020202020204" pitchFamily="34" charset="0"/>
                <a:cs typeface="Arial" panose="020B0604020202020204" pitchFamily="34" charset="0"/>
              </a:rPr>
              <a:t>З</a:t>
            </a:r>
            <a:r>
              <a:rPr lang="mn-MN" sz="1800" b="1" dirty="0" smtClean="0">
                <a:latin typeface="Arial" panose="020B0604020202020204" pitchFamily="34" charset="0"/>
                <a:cs typeface="Arial" panose="020B0604020202020204" pitchFamily="34" charset="0"/>
              </a:rPr>
              <a:t>ДТГ, </a:t>
            </a:r>
            <a:r>
              <a:rPr lang="mn-MN" sz="1800" b="1" dirty="0">
                <a:latin typeface="Arial" panose="020B0604020202020204" pitchFamily="34" charset="0"/>
                <a:cs typeface="Arial" panose="020B0604020202020204" pitchFamily="34" charset="0"/>
              </a:rPr>
              <a:t>ГХУСАЗСЗ, “Мандах наран элч” ТББ, Цагдаагийн газрын Замын Цагдаагийн тасаг, Аймгийн Эрүүл мэндийн газар, Нэгдсэн эмнэлэг, аймгийн нийтийн Номын сан, аймгийн Улаан загалмайн хороо, “Дэлхийн зөн Монгол” ОУБ, Албан журмын даатгагчдын холбооны Хэнтий аймгийн салбар, МСҮТ, Хэрлэн сумын Соёлын төв хамтран зохион байгууллаа. </a:t>
            </a:r>
          </a:p>
        </p:txBody>
      </p:sp>
      <p:pic>
        <p:nvPicPr>
          <p:cNvPr id="5" name="Content Placeholder 3" descr="12270489_188351178173679_870340584_n.jpg"/>
          <p:cNvPicPr>
            <a:picLocks noChangeAspect="1"/>
          </p:cNvPicPr>
          <p:nvPr/>
        </p:nvPicPr>
        <p:blipFill>
          <a:blip r:embed="rId2"/>
          <a:stretch>
            <a:fillRect/>
          </a:stretch>
        </p:blipFill>
        <p:spPr>
          <a:xfrm>
            <a:off x="582782" y="1111348"/>
            <a:ext cx="4625636" cy="5448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27304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DSC_0438.JPG"/>
          <p:cNvPicPr>
            <a:picLocks noGrp="1" noChangeAspect="1"/>
          </p:cNvPicPr>
          <p:nvPr>
            <p:ph idx="1"/>
          </p:nvPr>
        </p:nvPicPr>
        <p:blipFill>
          <a:blip r:embed="rId2" cstate="print"/>
          <a:stretch>
            <a:fillRect/>
          </a:stretch>
        </p:blipFill>
        <p:spPr>
          <a:xfrm>
            <a:off x="6517993" y="336991"/>
            <a:ext cx="4354310" cy="2884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3" descr="DSC_0461.JPG"/>
          <p:cNvPicPr>
            <a:picLocks noChangeAspect="1"/>
          </p:cNvPicPr>
          <p:nvPr/>
        </p:nvPicPr>
        <p:blipFill>
          <a:blip r:embed="rId3" cstate="print"/>
          <a:stretch>
            <a:fillRect/>
          </a:stretch>
        </p:blipFill>
        <p:spPr>
          <a:xfrm>
            <a:off x="784431" y="336991"/>
            <a:ext cx="4465596" cy="2957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3" descr="DSC_0411.JPG"/>
          <p:cNvPicPr>
            <a:picLocks noChangeAspect="1"/>
          </p:cNvPicPr>
          <p:nvPr/>
        </p:nvPicPr>
        <p:blipFill>
          <a:blip r:embed="rId4" cstate="print"/>
          <a:stretch>
            <a:fillRect/>
          </a:stretch>
        </p:blipFill>
        <p:spPr>
          <a:xfrm>
            <a:off x="784431" y="3671499"/>
            <a:ext cx="4465596" cy="2958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Content Placeholder 3" descr="DSC_0407.JPG"/>
          <p:cNvPicPr>
            <a:picLocks noChangeAspect="1"/>
          </p:cNvPicPr>
          <p:nvPr/>
        </p:nvPicPr>
        <p:blipFill>
          <a:blip r:embed="rId5" cstate="print"/>
          <a:stretch>
            <a:fillRect/>
          </a:stretch>
        </p:blipFill>
        <p:spPr>
          <a:xfrm>
            <a:off x="6582966" y="3671498"/>
            <a:ext cx="4289337" cy="2840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207790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13" y="764373"/>
            <a:ext cx="10965287" cy="1293028"/>
          </a:xfrm>
        </p:spPr>
        <p:txBody>
          <a:bodyPr>
            <a:normAutofit fontScale="90000"/>
          </a:bodyPr>
          <a:lstStyle/>
          <a:p>
            <a:pPr algn="ctr"/>
            <a:r>
              <a:rPr lang="mn-MN" sz="3200" b="1" dirty="0" smtClean="0">
                <a:latin typeface="Arial" panose="020B0604020202020204" pitchFamily="34" charset="0"/>
                <a:cs typeface="Arial" panose="020B0604020202020204" pitchFamily="34" charset="0"/>
              </a:rPr>
              <a:t>АЙМГИЙН НИЙТИЙН НОМЫН САНТАЙ ХАМТРАН “УДИРДЛАГУУДДАА БИЧИХ ЗАХИДАЛ” ЗАХИДЛЫН УРАЛДААН ЗАРЛАж дүгнэлээ.</a:t>
            </a:r>
            <a:endParaRPr lang="mn-MN"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2408350"/>
            <a:ext cx="10820400" cy="3810336"/>
          </a:xfrm>
        </p:spPr>
        <p:txBody>
          <a:bodyPr>
            <a:normAutofit lnSpcReduction="10000"/>
          </a:bodyPr>
          <a:lstStyle/>
          <a:p>
            <a:pPr marL="0" indent="0">
              <a:buNone/>
            </a:pPr>
            <a:r>
              <a:rPr lang="mn-MN" sz="2400" b="1" dirty="0" smtClean="0">
                <a:latin typeface="Arial" panose="020B0604020202020204" pitchFamily="34" charset="0"/>
                <a:cs typeface="Arial" panose="020B0604020202020204" pitchFamily="34" charset="0"/>
              </a:rPr>
              <a:t>Уг уралдаанд Хэрлэн сумын нийт   30 гаруй    иргэн оролцож, орон нутгийн удирдлагууддаа хандаж хэлэх өөрийн үгээ захидал болгон илгээсэн бөгөөд уралдааны:</a:t>
            </a:r>
          </a:p>
          <a:p>
            <a:r>
              <a:rPr lang="mn-MN" sz="2400" b="1" dirty="0" smtClean="0">
                <a:latin typeface="Arial" panose="020B0604020202020204" pitchFamily="34" charset="0"/>
                <a:cs typeface="Arial" panose="020B0604020202020204" pitchFamily="34" charset="0"/>
              </a:rPr>
              <a:t>Тэргүүн байр Аймгийн ЗД Ж.Оюунбаатарт хандсан “Тэмүүжин” ЦС-ийн 12-р ангийн сурагч Б.Түмэнбаяр</a:t>
            </a:r>
          </a:p>
          <a:p>
            <a:r>
              <a:rPr lang="mn-MN" sz="2400" b="1" dirty="0" smtClean="0">
                <a:latin typeface="Arial" panose="020B0604020202020204" pitchFamily="34" charset="0"/>
                <a:cs typeface="Arial" panose="020B0604020202020204" pitchFamily="34" charset="0"/>
              </a:rPr>
              <a:t>Дэд байр  Аймгийн ИТХ-ын дарга С.Пүрэвжавт хандсан 5-р багийн иргэн С.Бат-Эрдэнэ</a:t>
            </a:r>
          </a:p>
          <a:p>
            <a:r>
              <a:rPr lang="mn-MN" sz="2400" b="1" dirty="0" smtClean="0">
                <a:latin typeface="Arial" panose="020B0604020202020204" pitchFamily="34" charset="0"/>
                <a:cs typeface="Arial" panose="020B0604020202020204" pitchFamily="34" charset="0"/>
              </a:rPr>
              <a:t>Гутгаар байр Хэрлэн сумын ЗД Н.Базархандад хандсан 1-р багийн иргэн Г.Чинзориг нарын захидлууд орж аймаг орны бүтээн байгуулалт иргэдийн ажил амьдралын талаар санал бодлоо илэрхийлсэн байна</a:t>
            </a:r>
            <a:endParaRPr lang="mn-MN" sz="24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222323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321" y="412124"/>
            <a:ext cx="8775879" cy="1645277"/>
          </a:xfrm>
        </p:spPr>
        <p:txBody>
          <a:bodyPr>
            <a:normAutofit fontScale="90000"/>
          </a:bodyPr>
          <a:lstStyle/>
          <a:p>
            <a:pPr algn="ctr"/>
            <a:r>
              <a:rPr lang="mn-MN" sz="2000" b="1" dirty="0">
                <a:latin typeface="Arial" panose="020B0604020202020204" pitchFamily="34" charset="0"/>
                <a:cs typeface="Arial" panose="020B0604020202020204" pitchFamily="34" charset="0"/>
              </a:rPr>
              <a:t>Сумын хэмжээнд үйл ажиллагаа явуулж байгаа төрийн үйлчилгээний байгууллагуудын үйл ажиллагаатай холбоотой болон Хэрлэн сумын ИТХ-аас иргэдэд үзүүлж байгаа үйлчилгээг сайжруулах талаар иргэдээс санал асуулга авах.</a:t>
            </a:r>
            <a:br>
              <a:rPr lang="mn-MN" sz="2000" b="1" dirty="0">
                <a:latin typeface="Arial" panose="020B0604020202020204" pitchFamily="34" charset="0"/>
                <a:cs typeface="Arial" panose="020B0604020202020204" pitchFamily="34" charset="0"/>
              </a:rPr>
            </a:br>
            <a:endParaRPr lang="mn-MN" sz="2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841680"/>
            <a:ext cx="10820400" cy="4377006"/>
          </a:xfrm>
        </p:spPr>
        <p:txBody>
          <a:bodyPr>
            <a:normAutofit/>
          </a:bodyPr>
          <a:lstStyle/>
          <a:p>
            <a:r>
              <a:rPr lang="mn-MN" sz="2400" b="1" dirty="0">
                <a:latin typeface="Arial" panose="020B0604020202020204" pitchFamily="34" charset="0"/>
                <a:cs typeface="Arial" panose="020B0604020202020204" pitchFamily="34" charset="0"/>
              </a:rPr>
              <a:t>Судалгаанд 8 багийн</a:t>
            </a:r>
            <a:r>
              <a:rPr lang="mn-MN" sz="2400" b="1" dirty="0">
                <a:solidFill>
                  <a:schemeClr val="bg1"/>
                </a:solidFill>
                <a:latin typeface="Arial" panose="020B0604020202020204" pitchFamily="34" charset="0"/>
                <a:cs typeface="Arial" panose="020B0604020202020204" pitchFamily="34" charset="0"/>
              </a:rPr>
              <a:t> </a:t>
            </a:r>
            <a:r>
              <a:rPr lang="mn-MN" sz="2400" b="1" dirty="0">
                <a:latin typeface="Arial" panose="020B0604020202020204" pitchFamily="34" charset="0"/>
                <a:cs typeface="Arial" panose="020B0604020202020204" pitchFamily="34" charset="0"/>
              </a:rPr>
              <a:t>нийт 615 иргэн оролцож, төрийн </a:t>
            </a:r>
            <a:r>
              <a:rPr lang="mn-MN" sz="2400" b="1" dirty="0">
                <a:solidFill>
                  <a:schemeClr val="bg1"/>
                </a:solidFill>
                <a:latin typeface="Arial" panose="020B0604020202020204" pitchFamily="34" charset="0"/>
                <a:cs typeface="Arial" panose="020B0604020202020204" pitchFamily="34" charset="0"/>
              </a:rPr>
              <a:t> </a:t>
            </a:r>
            <a:r>
              <a:rPr lang="mn-MN" sz="2400" b="1" dirty="0">
                <a:latin typeface="Arial" panose="020B0604020202020204" pitchFamily="34" charset="0"/>
                <a:cs typeface="Arial" panose="020B0604020202020204" pitchFamily="34" charset="0"/>
              </a:rPr>
              <a:t>үйлчилгээний талаар өөрийн санал бодлоо хуваалцаж, үнэлгээ дүгнэлт өглөө.</a:t>
            </a:r>
            <a:br>
              <a:rPr lang="mn-MN" sz="2400" b="1" dirty="0">
                <a:latin typeface="Arial" panose="020B0604020202020204" pitchFamily="34" charset="0"/>
                <a:cs typeface="Arial" panose="020B0604020202020204" pitchFamily="34" charset="0"/>
              </a:rPr>
            </a:br>
            <a:endParaRPr lang="mn-MN" sz="2400" dirty="0"/>
          </a:p>
        </p:txBody>
      </p:sp>
      <p:graphicFrame>
        <p:nvGraphicFramePr>
          <p:cNvPr id="4" name="Content Placeholder 3"/>
          <p:cNvGraphicFramePr>
            <a:graphicFrameLocks/>
          </p:cNvGraphicFramePr>
          <p:nvPr>
            <p:extLst>
              <p:ext uri="{D42A27DB-BD31-4B8C-83A1-F6EECF244321}">
                <p14:modId xmlns="" xmlns:p14="http://schemas.microsoft.com/office/powerpoint/2010/main" val="1542275520"/>
              </p:ext>
            </p:extLst>
          </p:nvPr>
        </p:nvGraphicFramePr>
        <p:xfrm>
          <a:off x="685800" y="2996991"/>
          <a:ext cx="3203620" cy="28127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p:cNvGraphicFramePr>
            <a:graphicFrameLocks/>
          </p:cNvGraphicFramePr>
          <p:nvPr>
            <p:extLst>
              <p:ext uri="{D42A27DB-BD31-4B8C-83A1-F6EECF244321}">
                <p14:modId xmlns="" xmlns:p14="http://schemas.microsoft.com/office/powerpoint/2010/main" val="3349248234"/>
              </p:ext>
            </p:extLst>
          </p:nvPr>
        </p:nvGraphicFramePr>
        <p:xfrm>
          <a:off x="4291258" y="2996991"/>
          <a:ext cx="3609483" cy="28127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3"/>
          <p:cNvGraphicFramePr>
            <a:graphicFrameLocks/>
          </p:cNvGraphicFramePr>
          <p:nvPr>
            <p:extLst>
              <p:ext uri="{D42A27DB-BD31-4B8C-83A1-F6EECF244321}">
                <p14:modId xmlns="" xmlns:p14="http://schemas.microsoft.com/office/powerpoint/2010/main" val="1861815980"/>
              </p:ext>
            </p:extLst>
          </p:nvPr>
        </p:nvGraphicFramePr>
        <p:xfrm>
          <a:off x="8149151" y="2996991"/>
          <a:ext cx="3557745" cy="28127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41509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554" y="0"/>
            <a:ext cx="10999763" cy="1293028"/>
          </a:xfrm>
        </p:spPr>
        <p:txBody>
          <a:bodyPr>
            <a:noAutofit/>
          </a:bodyPr>
          <a:lstStyle/>
          <a:p>
            <a:pPr algn="ctr"/>
            <a:r>
              <a:rPr lang="mn-MN" sz="2400" b="1" dirty="0" smtClean="0">
                <a:latin typeface="Arial" panose="020B0604020202020204" pitchFamily="34" charset="0"/>
                <a:cs typeface="Arial" panose="020B0604020202020204" pitchFamily="34" charset="0"/>
              </a:rPr>
              <a:t/>
            </a:r>
            <a:br>
              <a:rPr lang="mn-MN" sz="2400" b="1" dirty="0" smtClean="0">
                <a:latin typeface="Arial" panose="020B0604020202020204" pitchFamily="34" charset="0"/>
                <a:cs typeface="Arial" panose="020B0604020202020204" pitchFamily="34" charset="0"/>
              </a:rPr>
            </a:br>
            <a:endParaRPr lang="mn-MN" sz="2400" dirty="0"/>
          </a:p>
        </p:txBody>
      </p:sp>
      <p:sp>
        <p:nvSpPr>
          <p:cNvPr id="3" name="Content Placeholder 2"/>
          <p:cNvSpPr>
            <a:spLocks noGrp="1"/>
          </p:cNvSpPr>
          <p:nvPr>
            <p:ph idx="1"/>
          </p:nvPr>
        </p:nvSpPr>
        <p:spPr/>
        <p:txBody>
          <a:bodyPr/>
          <a:lstStyle/>
          <a:p>
            <a:pPr algn="ctr"/>
            <a:r>
              <a:rPr lang="mn-MN" sz="2000" b="1" dirty="0">
                <a:solidFill>
                  <a:schemeClr val="bg1"/>
                </a:solidFill>
                <a:latin typeface="Arial" panose="020B0604020202020204" pitchFamily="34" charset="0"/>
                <a:cs typeface="Arial" panose="020B0604020202020204" pitchFamily="34" charset="0"/>
              </a:rPr>
              <a:t>Судалгаанд Хэрлэн сумын 8 </a:t>
            </a:r>
            <a:endParaRPr lang="en-US" sz="2000" b="1" dirty="0">
              <a:solidFill>
                <a:schemeClr val="bg1"/>
              </a:solidFill>
              <a:latin typeface="Arial" panose="020B0604020202020204" pitchFamily="34" charset="0"/>
              <a:cs typeface="Arial" panose="020B0604020202020204" pitchFamily="34" charset="0"/>
            </a:endParaRPr>
          </a:p>
          <a:p>
            <a:pPr marL="0" indent="0" algn="ctr">
              <a:buNone/>
            </a:pPr>
            <a:endParaRPr lang="en-US" sz="2000" b="1" dirty="0">
              <a:solidFill>
                <a:schemeClr val="bg1"/>
              </a:solidFill>
              <a:latin typeface="Arial" panose="020B0604020202020204" pitchFamily="34" charset="0"/>
              <a:cs typeface="Arial" panose="020B0604020202020204" pitchFamily="34" charset="0"/>
            </a:endParaRPr>
          </a:p>
          <a:p>
            <a:endParaRPr lang="mn-MN" dirty="0"/>
          </a:p>
        </p:txBody>
      </p:sp>
      <p:graphicFrame>
        <p:nvGraphicFramePr>
          <p:cNvPr id="4" name="Content Placeholder 3"/>
          <p:cNvGraphicFramePr>
            <a:graphicFrameLocks/>
          </p:cNvGraphicFramePr>
          <p:nvPr>
            <p:extLst>
              <p:ext uri="{D42A27DB-BD31-4B8C-83A1-F6EECF244321}">
                <p14:modId xmlns="" xmlns:p14="http://schemas.microsoft.com/office/powerpoint/2010/main" val="2490948500"/>
              </p:ext>
            </p:extLst>
          </p:nvPr>
        </p:nvGraphicFramePr>
        <p:xfrm>
          <a:off x="254178" y="2057400"/>
          <a:ext cx="3530032" cy="3158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p:cNvGraphicFramePr>
            <a:graphicFrameLocks/>
          </p:cNvGraphicFramePr>
          <p:nvPr>
            <p:extLst>
              <p:ext uri="{D42A27DB-BD31-4B8C-83A1-F6EECF244321}">
                <p14:modId xmlns="" xmlns:p14="http://schemas.microsoft.com/office/powerpoint/2010/main" val="2833405212"/>
              </p:ext>
            </p:extLst>
          </p:nvPr>
        </p:nvGraphicFramePr>
        <p:xfrm>
          <a:off x="4119133" y="2057400"/>
          <a:ext cx="3477421" cy="31585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3"/>
          <p:cNvGraphicFramePr>
            <a:graphicFrameLocks/>
          </p:cNvGraphicFramePr>
          <p:nvPr>
            <p:extLst>
              <p:ext uri="{D42A27DB-BD31-4B8C-83A1-F6EECF244321}">
                <p14:modId xmlns="" xmlns:p14="http://schemas.microsoft.com/office/powerpoint/2010/main" val="2225626646"/>
              </p:ext>
            </p:extLst>
          </p:nvPr>
        </p:nvGraphicFramePr>
        <p:xfrm>
          <a:off x="8030928" y="2057400"/>
          <a:ext cx="3810195" cy="31585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158490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410433428"/>
              </p:ext>
            </p:extLst>
          </p:nvPr>
        </p:nvGraphicFramePr>
        <p:xfrm>
          <a:off x="235634" y="267361"/>
          <a:ext cx="3590778" cy="31229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p:cNvGraphicFramePr>
            <a:graphicFrameLocks/>
          </p:cNvGraphicFramePr>
          <p:nvPr>
            <p:extLst>
              <p:ext uri="{D42A27DB-BD31-4B8C-83A1-F6EECF244321}">
                <p14:modId xmlns="" xmlns:p14="http://schemas.microsoft.com/office/powerpoint/2010/main" val="650374557"/>
              </p:ext>
            </p:extLst>
          </p:nvPr>
        </p:nvGraphicFramePr>
        <p:xfrm>
          <a:off x="4320932" y="267361"/>
          <a:ext cx="3613246" cy="31229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3"/>
          <p:cNvGraphicFramePr>
            <a:graphicFrameLocks/>
          </p:cNvGraphicFramePr>
          <p:nvPr>
            <p:extLst>
              <p:ext uri="{D42A27DB-BD31-4B8C-83A1-F6EECF244321}">
                <p14:modId xmlns="" xmlns:p14="http://schemas.microsoft.com/office/powerpoint/2010/main" val="500209632"/>
              </p:ext>
            </p:extLst>
          </p:nvPr>
        </p:nvGraphicFramePr>
        <p:xfrm>
          <a:off x="8332374" y="267361"/>
          <a:ext cx="3669519" cy="30095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3"/>
          <p:cNvGraphicFramePr>
            <a:graphicFrameLocks/>
          </p:cNvGraphicFramePr>
          <p:nvPr>
            <p:extLst>
              <p:ext uri="{D42A27DB-BD31-4B8C-83A1-F6EECF244321}">
                <p14:modId xmlns="" xmlns:p14="http://schemas.microsoft.com/office/powerpoint/2010/main" val="3206935296"/>
              </p:ext>
            </p:extLst>
          </p:nvPr>
        </p:nvGraphicFramePr>
        <p:xfrm>
          <a:off x="235635" y="3644508"/>
          <a:ext cx="3590778" cy="29110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ontent Placeholder 3"/>
          <p:cNvGraphicFramePr>
            <a:graphicFrameLocks/>
          </p:cNvGraphicFramePr>
          <p:nvPr>
            <p:extLst>
              <p:ext uri="{D42A27DB-BD31-4B8C-83A1-F6EECF244321}">
                <p14:modId xmlns="" xmlns:p14="http://schemas.microsoft.com/office/powerpoint/2010/main" val="1812329695"/>
              </p:ext>
            </p:extLst>
          </p:nvPr>
        </p:nvGraphicFramePr>
        <p:xfrm>
          <a:off x="4180255" y="3503831"/>
          <a:ext cx="3599180" cy="31923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ontent Placeholder 3"/>
          <p:cNvGraphicFramePr>
            <a:graphicFrameLocks/>
          </p:cNvGraphicFramePr>
          <p:nvPr>
            <p:extLst>
              <p:ext uri="{D42A27DB-BD31-4B8C-83A1-F6EECF244321}">
                <p14:modId xmlns="" xmlns:p14="http://schemas.microsoft.com/office/powerpoint/2010/main" val="1589578578"/>
              </p:ext>
            </p:extLst>
          </p:nvPr>
        </p:nvGraphicFramePr>
        <p:xfrm>
          <a:off x="8332374" y="3517900"/>
          <a:ext cx="3526691" cy="303764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 xmlns:p14="http://schemas.microsoft.com/office/powerpoint/2010/main" val="192114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Graphic spid="7" grpId="0">
        <p:bldAsOne/>
      </p:bldGraphic>
      <p:bldGraphic spid="8" grpId="0">
        <p:bldAsOne/>
      </p:bldGraphic>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61" y="231819"/>
            <a:ext cx="10321344" cy="940158"/>
          </a:xfrm>
        </p:spPr>
        <p:txBody>
          <a:bodyPr>
            <a:normAutofit fontScale="90000"/>
          </a:bodyPr>
          <a:lstStyle/>
          <a:p>
            <a:pPr algn="ctr"/>
            <a:r>
              <a:rPr lang="mn-MN" sz="2800" b="1" dirty="0">
                <a:latin typeface="Arial" panose="020B0604020202020204" pitchFamily="34" charset="0"/>
                <a:cs typeface="Arial" panose="020B0604020202020204" pitchFamily="34" charset="0"/>
              </a:rPr>
              <a:t>Иргэдийн оролцоог нэмэгдүүлэх идэвхжүүлэхийн тулд ямар зүйл хийх ёстой гэж үзэж байна вэ?</a:t>
            </a:r>
            <a:r>
              <a:rPr lang="mn-MN" sz="2800" dirty="0">
                <a:latin typeface="Arial" panose="020B0604020202020204" pitchFamily="34" charset="0"/>
                <a:cs typeface="Arial" panose="020B0604020202020204" pitchFamily="34" charset="0"/>
              </a:rPr>
              <a:t/>
            </a:r>
            <a:br>
              <a:rPr lang="mn-MN" sz="2800" dirty="0">
                <a:latin typeface="Arial" panose="020B0604020202020204" pitchFamily="34" charset="0"/>
                <a:cs typeface="Arial" panose="020B0604020202020204" pitchFamily="34" charset="0"/>
              </a:rPr>
            </a:br>
            <a:endParaRPr lang="mn-MN" sz="2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017432"/>
            <a:ext cx="10820400" cy="5201254"/>
          </a:xfrm>
        </p:spPr>
        <p:txBody>
          <a:bodyPr>
            <a:normAutofit/>
          </a:bodyPr>
          <a:lstStyle/>
          <a:p>
            <a:pPr lvl="0"/>
            <a:r>
              <a:rPr lang="mn-MN" sz="2400" b="1" dirty="0">
                <a:latin typeface="Arial" panose="020B0604020202020204" pitchFamily="34" charset="0"/>
                <a:cs typeface="Arial" panose="020B0604020202020204" pitchFamily="34" charset="0"/>
              </a:rPr>
              <a:t>Уралдаан тэмцээн </a:t>
            </a:r>
            <a:r>
              <a:rPr lang="mn-MN" sz="2400" b="1" dirty="0" smtClean="0">
                <a:latin typeface="Arial" panose="020B0604020202020204" pitchFamily="34" charset="0"/>
                <a:cs typeface="Arial" panose="020B0604020202020204" pitchFamily="34" charset="0"/>
              </a:rPr>
              <a:t>зохион байгуулж иргэдийг идэвхжүүлэх</a:t>
            </a:r>
            <a:endParaRPr lang="mn-MN" sz="2400" b="1" dirty="0">
              <a:latin typeface="Arial" panose="020B0604020202020204" pitchFamily="34" charset="0"/>
              <a:cs typeface="Arial" panose="020B0604020202020204" pitchFamily="34" charset="0"/>
            </a:endParaRPr>
          </a:p>
          <a:p>
            <a:pPr lvl="0"/>
            <a:r>
              <a:rPr lang="mn-MN" sz="2400" b="1" dirty="0">
                <a:latin typeface="Arial" panose="020B0604020202020204" pitchFamily="34" charset="0"/>
                <a:cs typeface="Arial" panose="020B0604020202020204" pitchFamily="34" charset="0"/>
              </a:rPr>
              <a:t>Иргэдтэйгээ байнга ярилцаж санаа бодлыг нь сонсдог байх</a:t>
            </a:r>
          </a:p>
          <a:p>
            <a:pPr lvl="0"/>
            <a:r>
              <a:rPr lang="mn-MN" sz="2400" b="1" dirty="0">
                <a:latin typeface="Arial" panose="020B0604020202020204" pitchFamily="34" charset="0"/>
                <a:cs typeface="Arial" panose="020B0604020202020204" pitchFamily="34" charset="0"/>
              </a:rPr>
              <a:t>Хийж зохион </a:t>
            </a:r>
            <a:r>
              <a:rPr lang="mn-MN" sz="2400" b="1" dirty="0" smtClean="0">
                <a:latin typeface="Arial" panose="020B0604020202020204" pitchFamily="34" charset="0"/>
                <a:cs typeface="Arial" panose="020B0604020202020204" pitchFamily="34" charset="0"/>
              </a:rPr>
              <a:t>байгуулж </a:t>
            </a:r>
            <a:r>
              <a:rPr lang="mn-MN" sz="2400" b="1" dirty="0">
                <a:latin typeface="Arial" panose="020B0604020202020204" pitchFamily="34" charset="0"/>
                <a:cs typeface="Arial" panose="020B0604020202020204" pitchFamily="34" charset="0"/>
              </a:rPr>
              <a:t>байгаа зүйлээ танилцуулах</a:t>
            </a:r>
          </a:p>
          <a:p>
            <a:pPr lvl="0"/>
            <a:r>
              <a:rPr lang="mn-MN" sz="2400" b="1" dirty="0" smtClean="0">
                <a:latin typeface="Arial" panose="020B0604020202020204" pitchFamily="34" charset="0"/>
                <a:cs typeface="Arial" panose="020B0604020202020204" pitchFamily="34" charset="0"/>
              </a:rPr>
              <a:t>Мэдээлэл </a:t>
            </a:r>
            <a:r>
              <a:rPr lang="mn-MN" sz="2400" b="1" dirty="0">
                <a:latin typeface="Arial" panose="020B0604020202020204" pitchFamily="34" charset="0"/>
                <a:cs typeface="Arial" panose="020B0604020202020204" pitchFamily="34" charset="0"/>
              </a:rPr>
              <a:t>сайн хийх</a:t>
            </a:r>
          </a:p>
          <a:p>
            <a:pPr lvl="0"/>
            <a:r>
              <a:rPr lang="mn-MN" sz="2400" b="1" dirty="0">
                <a:latin typeface="Arial" panose="020B0604020202020204" pitchFamily="34" charset="0"/>
                <a:cs typeface="Arial" panose="020B0604020202020204" pitchFamily="34" charset="0"/>
              </a:rPr>
              <a:t>Хувь хүний ухамсар идэвхийг дээшлүүлэх</a:t>
            </a:r>
          </a:p>
          <a:p>
            <a:pPr lvl="0"/>
            <a:r>
              <a:rPr lang="mn-MN" sz="2400" b="1" dirty="0">
                <a:latin typeface="Arial" panose="020B0604020202020204" pitchFamily="34" charset="0"/>
                <a:cs typeface="Arial" panose="020B0604020202020204" pitchFamily="34" charset="0"/>
              </a:rPr>
              <a:t>Мэдлэг чадварт нь түшиглэн хөгжүүлэх</a:t>
            </a:r>
          </a:p>
          <a:p>
            <a:pPr lvl="0"/>
            <a:r>
              <a:rPr lang="mn-MN" sz="2400" b="1" dirty="0">
                <a:latin typeface="Arial" panose="020B0604020202020204" pitchFamily="34" charset="0"/>
                <a:cs typeface="Arial" panose="020B0604020202020204" pitchFamily="34" charset="0"/>
              </a:rPr>
              <a:t>Чөлөөт цагийг зөв боловсон </a:t>
            </a:r>
            <a:r>
              <a:rPr lang="mn-MN" sz="2400" b="1" dirty="0" smtClean="0">
                <a:latin typeface="Arial" panose="020B0604020202020204" pitchFamily="34" charset="0"/>
                <a:cs typeface="Arial" panose="020B0604020202020204" pitchFamily="34" charset="0"/>
              </a:rPr>
              <a:t>өнгөрүүлэх</a:t>
            </a: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Arial" panose="020B0604020202020204" pitchFamily="34" charset="0"/>
              </a:rPr>
              <a:t>Ажлаа тайлагнаж хэвших</a:t>
            </a:r>
          </a:p>
          <a:p>
            <a:pPr marL="342900" lvl="0" indent="-342900">
              <a:lnSpc>
                <a:spcPct val="106000"/>
              </a:lnSpc>
              <a:spcAft>
                <a:spcPts val="0"/>
              </a:spcAft>
              <a:buFont typeface="Symbol" panose="05050102010706020507" pitchFamily="18" charset="2"/>
              <a:buChar char=""/>
            </a:pPr>
            <a:r>
              <a:rPr lang="mn-MN" sz="2400" b="1" dirty="0" smtClean="0">
                <a:latin typeface="Arial" panose="020B0604020202020204" pitchFamily="34" charset="0"/>
                <a:ea typeface="Calibri" panose="020F0502020204030204" pitchFamily="34" charset="0"/>
                <a:cs typeface="Arial" panose="020B0604020202020204" pitchFamily="34" charset="0"/>
              </a:rPr>
              <a:t>Сонгуулийн </a:t>
            </a:r>
            <a:r>
              <a:rPr lang="mn-MN" sz="2400" b="1" dirty="0">
                <a:latin typeface="Arial" panose="020B0604020202020204" pitchFamily="34" charset="0"/>
                <a:ea typeface="Calibri" panose="020F0502020204030204" pitchFamily="34" charset="0"/>
                <a:cs typeface="Arial" panose="020B0604020202020204" pitchFamily="34" charset="0"/>
              </a:rPr>
              <a:t>боловсролыг дээшлүүлэх</a:t>
            </a:r>
          </a:p>
          <a:p>
            <a:pPr marL="342900" indent="-342900">
              <a:lnSpc>
                <a:spcPct val="106000"/>
              </a:lnSpc>
              <a:buFont typeface="Symbol" panose="05050102010706020507" pitchFamily="18" charset="2"/>
              <a:buChar char=""/>
            </a:pPr>
            <a:r>
              <a:rPr lang="mn-MN" sz="2400" b="1" dirty="0">
                <a:latin typeface="Arial" panose="020B0604020202020204" pitchFamily="34" charset="0"/>
                <a:ea typeface="Calibri" panose="020F0502020204030204" pitchFamily="34" charset="0"/>
                <a:cs typeface="Arial" panose="020B0604020202020204" pitchFamily="34" charset="0"/>
              </a:rPr>
              <a:t>Залуучуудад зориулсан үйл ажиллагаа зохион </a:t>
            </a:r>
            <a:r>
              <a:rPr lang="mn-MN" sz="2400" b="1" dirty="0" smtClean="0">
                <a:latin typeface="Arial" panose="020B0604020202020204" pitchFamily="34" charset="0"/>
                <a:ea typeface="Calibri" panose="020F0502020204030204" pitchFamily="34" charset="0"/>
                <a:cs typeface="Arial" panose="020B0604020202020204" pitchFamily="34" charset="0"/>
              </a:rPr>
              <a:t>байгуулах, </a:t>
            </a:r>
            <a:r>
              <a:rPr lang="mn-MN" sz="2400" b="1" dirty="0" smtClean="0">
                <a:latin typeface="Arial" panose="020B0604020202020204" pitchFamily="34" charset="0"/>
                <a:cs typeface="Arial" panose="020B0604020202020204" pitchFamily="34" charset="0"/>
              </a:rPr>
              <a:t>хөгжүүлэх</a:t>
            </a:r>
            <a:endParaRPr lang="mn-MN" sz="2400" b="1" dirty="0">
              <a:latin typeface="Arial" panose="020B0604020202020204" pitchFamily="34" charset="0"/>
              <a:cs typeface="Arial" panose="020B0604020202020204" pitchFamily="34" charset="0"/>
            </a:endParaRPr>
          </a:p>
          <a:p>
            <a:pPr marL="342900" lvl="0" indent="-342900">
              <a:lnSpc>
                <a:spcPct val="106000"/>
              </a:lnSpc>
              <a:spcAft>
                <a:spcPts val="0"/>
              </a:spcAft>
              <a:buFont typeface="Symbol" panose="05050102010706020507" pitchFamily="18" charset="2"/>
              <a:buChar char=""/>
            </a:pPr>
            <a:endParaRPr lang="mn-MN" sz="2400" b="1" dirty="0">
              <a:latin typeface="Arial" panose="020B0604020202020204" pitchFamily="34" charset="0"/>
              <a:ea typeface="Calibri" panose="020F0502020204030204" pitchFamily="34" charset="0"/>
              <a:cs typeface="Arial" panose="020B0604020202020204" pitchFamily="34" charset="0"/>
            </a:endParaRPr>
          </a:p>
          <a:p>
            <a:pPr lvl="0"/>
            <a:endParaRPr lang="mn-MN" sz="2400" b="1" dirty="0">
              <a:latin typeface="Arial" panose="020B0604020202020204" pitchFamily="34" charset="0"/>
              <a:cs typeface="Arial" panose="020B0604020202020204" pitchFamily="34" charset="0"/>
            </a:endParaRPr>
          </a:p>
          <a:p>
            <a:endParaRPr lang="mn-MN"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920507" y="2512673"/>
            <a:ext cx="3993322" cy="2470814"/>
          </a:xfrm>
          <a:prstGeom prst="rect">
            <a:avLst/>
          </a:prstGeom>
        </p:spPr>
      </p:pic>
    </p:spTree>
    <p:extLst>
      <p:ext uri="{BB962C8B-B14F-4D97-AF65-F5344CB8AC3E}">
        <p14:creationId xmlns="" xmlns:p14="http://schemas.microsoft.com/office/powerpoint/2010/main" val="53785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0"/>
            <a:ext cx="10820400" cy="6858000"/>
          </a:xfrm>
        </p:spPr>
        <p:txBody>
          <a:bodyPr>
            <a:normAutofit lnSpcReduction="10000"/>
          </a:bodyPr>
          <a:lstStyle/>
          <a:p>
            <a:pPr marL="342900" lvl="0" indent="-342900">
              <a:lnSpc>
                <a:spcPct val="106000"/>
              </a:lnSpc>
              <a:spcAft>
                <a:spcPts val="0"/>
              </a:spcAft>
              <a:buFont typeface="Symbol" panose="05050102010706020507" pitchFamily="18" charset="2"/>
              <a:buChar char=""/>
            </a:pPr>
            <a:r>
              <a:rPr lang="mn-MN" sz="2400" b="1" dirty="0" smtClean="0">
                <a:latin typeface="Arial" panose="020B0604020202020204" pitchFamily="34" charset="0"/>
                <a:ea typeface="Calibri" panose="020F0502020204030204" pitchFamily="34" charset="0"/>
                <a:cs typeface="Arial" panose="020B0604020202020204" pitchFamily="34" charset="0"/>
              </a:rPr>
              <a:t>Зар </a:t>
            </a:r>
            <a:r>
              <a:rPr lang="mn-MN" sz="2400" b="1" dirty="0">
                <a:latin typeface="Arial" panose="020B0604020202020204" pitchFamily="34" charset="0"/>
                <a:ea typeface="Calibri" panose="020F0502020204030204" pitchFamily="34" charset="0"/>
                <a:cs typeface="Arial" panose="020B0604020202020204" pitchFamily="34" charset="0"/>
              </a:rPr>
              <a:t>сурталчилгаа мэдээлэл хүргэх</a:t>
            </a: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Arial" panose="020B0604020202020204" pitchFamily="34" charset="0"/>
              </a:rPr>
              <a:t>Залуу гэр бүлийг дэмжих</a:t>
            </a: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Arial" panose="020B0604020202020204" pitchFamily="34" charset="0"/>
              </a:rPr>
              <a:t>Ажлын байр бий болгох</a:t>
            </a: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Arial" panose="020B0604020202020204" pitchFamily="34" charset="0"/>
              </a:rPr>
              <a:t>Ажиллах нөхцлийг сайжруулах</a:t>
            </a: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Arial" panose="020B0604020202020204" pitchFamily="34" charset="0"/>
              </a:rPr>
              <a:t>Иргэдтэй үзэл бодлоо солилцож ойр байх</a:t>
            </a:r>
          </a:p>
          <a:p>
            <a:pPr marL="342900" lvl="0" indent="-342900">
              <a:lnSpc>
                <a:spcPct val="106000"/>
              </a:lnSpc>
              <a:spcAft>
                <a:spcPts val="800"/>
              </a:spcAft>
              <a:buFont typeface="Symbol" panose="05050102010706020507" pitchFamily="18" charset="2"/>
              <a:buChar char=""/>
            </a:pPr>
            <a:r>
              <a:rPr lang="mn-MN" sz="2400" b="1" dirty="0" smtClean="0">
                <a:latin typeface="Arial" panose="020B0604020202020204" pitchFamily="34" charset="0"/>
                <a:ea typeface="Calibri" panose="020F0502020204030204" pitchFamily="34" charset="0"/>
                <a:cs typeface="Arial" panose="020B0604020202020204" pitchFamily="34" charset="0"/>
              </a:rPr>
              <a:t>БЗД</a:t>
            </a:r>
            <a:r>
              <a:rPr lang="mn-MN" sz="2400" b="1" dirty="0">
                <a:latin typeface="Arial" panose="020B0604020202020204" pitchFamily="34" charset="0"/>
                <a:ea typeface="Calibri" panose="020F0502020204030204" pitchFamily="34" charset="0"/>
                <a:cs typeface="Arial" panose="020B0604020202020204" pitchFamily="34" charset="0"/>
              </a:rPr>
              <a:t>, ИНХ дарга нар иргэдтэй сайн </a:t>
            </a:r>
            <a:r>
              <a:rPr lang="mn-MN" sz="2400" b="1" dirty="0" smtClean="0">
                <a:latin typeface="Arial" panose="020B0604020202020204" pitchFamily="34" charset="0"/>
                <a:ea typeface="Calibri" panose="020F0502020204030204" pitchFamily="34" charset="0"/>
                <a:cs typeface="Arial" panose="020B0604020202020204" pitchFamily="34" charset="0"/>
              </a:rPr>
              <a:t>ажиллах</a:t>
            </a:r>
          </a:p>
          <a:p>
            <a:pPr marL="342900" indent="-342900">
              <a:lnSpc>
                <a:spcPct val="106000"/>
              </a:lnSpc>
              <a:spcAft>
                <a:spcPts val="80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Сум багаас зохиож байгаа ажил иргэддээ хүрдэг байх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Багийн хуралд </a:t>
            </a:r>
            <a:r>
              <a:rPr lang="mn-MN" sz="2400" b="1" dirty="0" smtClean="0">
                <a:latin typeface="Arial" panose="020B0604020202020204" pitchFamily="34" charset="0"/>
                <a:ea typeface="Calibri" panose="020F0502020204030204" pitchFamily="34" charset="0"/>
                <a:cs typeface="Times New Roman" panose="02020603050405020304" pitchFamily="18" charset="0"/>
              </a:rPr>
              <a:t>оролцох, оролцохгүй </a:t>
            </a:r>
            <a:r>
              <a:rPr lang="mn-MN" sz="2400" b="1" dirty="0">
                <a:latin typeface="Arial" panose="020B0604020202020204" pitchFamily="34" charset="0"/>
                <a:ea typeface="Calibri" panose="020F0502020204030204" pitchFamily="34" charset="0"/>
                <a:cs typeface="Times New Roman" panose="02020603050405020304" pitchFamily="18" charset="0"/>
              </a:rPr>
              <a:t>байгаа өрхтэй хариуцлага </a:t>
            </a:r>
            <a:r>
              <a:rPr lang="mn-MN" sz="2400" b="1" dirty="0" smtClean="0">
                <a:latin typeface="Arial" panose="020B0604020202020204" pitchFamily="34" charset="0"/>
                <a:ea typeface="Calibri" panose="020F0502020204030204" pitchFamily="34" charset="0"/>
                <a:cs typeface="Times New Roman" panose="02020603050405020304" pitchFamily="18" charset="0"/>
              </a:rPr>
              <a:t>тооцох</a:t>
            </a: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Төр иргэдийг холбоог сайжруулах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Хурал зөвлөгөөнийг тогтмолжуулах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6000"/>
              </a:lnSpc>
              <a:buFont typeface="Symbol" panose="05050102010706020507" pitchFamily="18" charset="2"/>
              <a:buChar char=""/>
            </a:pPr>
            <a:r>
              <a:rPr lang="mn-MN" sz="2400" b="1" dirty="0">
                <a:latin typeface="Arial" panose="020B0604020202020204" pitchFamily="34" charset="0"/>
                <a:ea typeface="Calibri" panose="020F0502020204030204" pitchFamily="34" charset="0"/>
                <a:cs typeface="Arial" panose="020B0604020202020204" pitchFamily="34" charset="0"/>
              </a:rPr>
              <a:t>Иргэдэд үйлчилдэг хүмүүсийн ёс суртахуунд өөрчлөлт хийх</a:t>
            </a:r>
          </a:p>
          <a:p>
            <a:pPr marL="342900" indent="-342900">
              <a:lnSpc>
                <a:spcPct val="106000"/>
              </a:lnSpc>
              <a:buFont typeface="Symbol" panose="05050102010706020507" pitchFamily="18" charset="2"/>
              <a:buChar char=""/>
            </a:pPr>
            <a:r>
              <a:rPr lang="mn-MN" sz="2400" b="1" dirty="0">
                <a:latin typeface="Arial" panose="020B0604020202020204" pitchFamily="34" charset="0"/>
                <a:ea typeface="Calibri" panose="020F0502020204030204" pitchFamily="34" charset="0"/>
                <a:cs typeface="Arial" panose="020B0604020202020204" pitchFamily="34" charset="0"/>
              </a:rPr>
              <a:t>Харилцаа хандлагыг өөрчлөх</a:t>
            </a:r>
          </a:p>
          <a:p>
            <a:pPr marL="342900" indent="-342900">
              <a:lnSpc>
                <a:spcPct val="106000"/>
              </a:lnSpc>
              <a:buFont typeface="Symbol" panose="05050102010706020507" pitchFamily="18" charset="2"/>
              <a:buChar char=""/>
            </a:pPr>
            <a:r>
              <a:rPr lang="mn-MN" sz="2400" b="1" dirty="0">
                <a:latin typeface="Arial" panose="020B0604020202020204" pitchFamily="34" charset="0"/>
                <a:ea typeface="Calibri" panose="020F0502020204030204" pitchFamily="34" charset="0"/>
                <a:cs typeface="Arial" panose="020B0604020202020204" pitchFamily="34" charset="0"/>
              </a:rPr>
              <a:t>Зөвхөн сонгуулиар ажилладгийг болиулах</a:t>
            </a:r>
          </a:p>
          <a:p>
            <a:pPr marL="342900" lvl="0" indent="-342900">
              <a:lnSpc>
                <a:spcPct val="106000"/>
              </a:lnSpc>
              <a:spcAft>
                <a:spcPts val="0"/>
              </a:spcAft>
              <a:buFont typeface="Symbol" panose="05050102010706020507" pitchFamily="18" charset="2"/>
              <a:buChar char=""/>
            </a:pPr>
            <a:endParaRPr lang="mn-MN"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Symbol" panose="05050102010706020507" pitchFamily="18" charset="2"/>
              <a:buChar char=""/>
            </a:pPr>
            <a:endParaRPr lang="mn-MN" sz="2000" b="1" dirty="0">
              <a:latin typeface="Arial" panose="020B0604020202020204" pitchFamily="34" charset="0"/>
              <a:ea typeface="Calibri" panose="020F0502020204030204" pitchFamily="34" charset="0"/>
              <a:cs typeface="Arial" panose="020B0604020202020204" pitchFamily="34" charset="0"/>
            </a:endParaRPr>
          </a:p>
          <a:p>
            <a:endParaRPr lang="mn-MN"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447727" y="171451"/>
            <a:ext cx="2286000" cy="2857500"/>
          </a:xfrm>
          <a:prstGeom prst="rect">
            <a:avLst/>
          </a:prstGeom>
        </p:spPr>
      </p:pic>
    </p:spTree>
    <p:extLst>
      <p:ext uri="{BB962C8B-B14F-4D97-AF65-F5344CB8AC3E}">
        <p14:creationId xmlns="" xmlns:p14="http://schemas.microsoft.com/office/powerpoint/2010/main" val="79672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074" y="210581"/>
            <a:ext cx="8610600" cy="1180337"/>
          </a:xfrm>
        </p:spPr>
        <p:txBody>
          <a:bodyPr>
            <a:normAutofit/>
          </a:bodyPr>
          <a:lstStyle/>
          <a:p>
            <a:pPr algn="ctr"/>
            <a:r>
              <a:rPr lang="mn-MN" sz="3200" b="1" dirty="0">
                <a:latin typeface="Arial" panose="020B0604020202020204" pitchFamily="34" charset="0"/>
                <a:cs typeface="Arial" panose="020B0604020202020204" pitchFamily="34" charset="0"/>
              </a:rPr>
              <a:t>Танай өрх, багт тулгамдаж байгаа асуудлууд</a:t>
            </a:r>
            <a:endParaRPr lang="mn-MN" sz="32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8737982" y="3381397"/>
            <a:ext cx="3259763" cy="2441676"/>
          </a:xfrm>
        </p:spPr>
      </p:pic>
      <p:sp>
        <p:nvSpPr>
          <p:cNvPr id="5" name="Rectangle 4"/>
          <p:cNvSpPr/>
          <p:nvPr/>
        </p:nvSpPr>
        <p:spPr>
          <a:xfrm>
            <a:off x="897227" y="1276622"/>
            <a:ext cx="11067245" cy="5004575"/>
          </a:xfrm>
          <a:prstGeom prst="rect">
            <a:avLst/>
          </a:prstGeom>
        </p:spPr>
        <p:txBody>
          <a:bodyPr wrap="square">
            <a:spAutoFit/>
          </a:bodyPr>
          <a:lstStyle/>
          <a:p>
            <a:pPr marL="285750" indent="-285750">
              <a:buFont typeface="Arial" panose="020B0604020202020204" pitchFamily="34" charset="0"/>
              <a:buChar char="•"/>
            </a:pPr>
            <a:r>
              <a:rPr lang="mn-MN" sz="2400" b="1" dirty="0">
                <a:latin typeface="Arial" panose="020B0604020202020204" pitchFamily="34" charset="0"/>
                <a:cs typeface="Arial" panose="020B0604020202020204" pitchFamily="34" charset="0"/>
              </a:rPr>
              <a:t>Хог </a:t>
            </a:r>
            <a:r>
              <a:rPr lang="mn-MN" sz="2400" b="1" dirty="0" smtClean="0">
                <a:latin typeface="Arial" panose="020B0604020202020204" pitchFamily="34" charset="0"/>
                <a:cs typeface="Arial" panose="020B0604020202020204" pitchFamily="34" charset="0"/>
              </a:rPr>
              <a:t>ачих, хогийн </a:t>
            </a:r>
            <a:r>
              <a:rPr lang="mn-MN" sz="2400" b="1" dirty="0">
                <a:latin typeface="Arial" panose="020B0604020202020204" pitchFamily="34" charset="0"/>
                <a:cs typeface="Arial" panose="020B0604020202020204" pitchFamily="34" charset="0"/>
              </a:rPr>
              <a:t>машинтай болох</a:t>
            </a:r>
          </a:p>
          <a:p>
            <a:pPr marL="285750" lvl="0" indent="-285750">
              <a:buFont typeface="Arial" panose="020B0604020202020204" pitchFamily="34" charset="0"/>
              <a:buChar char="•"/>
            </a:pPr>
            <a:r>
              <a:rPr lang="mn-MN" sz="2400" b="1" dirty="0" smtClean="0">
                <a:latin typeface="Arial" panose="020B0604020202020204" pitchFamily="34" charset="0"/>
                <a:cs typeface="Arial" panose="020B0604020202020204" pitchFamily="34" charset="0"/>
              </a:rPr>
              <a:t>Нохой </a:t>
            </a:r>
            <a:r>
              <a:rPr lang="mn-MN" sz="2400" b="1" dirty="0">
                <a:latin typeface="Arial" panose="020B0604020202020204" pitchFamily="34" charset="0"/>
                <a:cs typeface="Arial" panose="020B0604020202020204" pitchFamily="34" charset="0"/>
              </a:rPr>
              <a:t>муур устгах</a:t>
            </a:r>
          </a:p>
          <a:p>
            <a:pPr marL="285750" lvl="0" indent="-285750">
              <a:buFont typeface="Arial" panose="020B0604020202020204" pitchFamily="34" charset="0"/>
              <a:buChar char="•"/>
            </a:pPr>
            <a:r>
              <a:rPr lang="mn-MN" sz="2400" b="1" dirty="0">
                <a:latin typeface="Arial" panose="020B0604020202020204" pitchFamily="34" charset="0"/>
                <a:cs typeface="Arial" panose="020B0604020202020204" pitchFamily="34" charset="0"/>
              </a:rPr>
              <a:t>Цэцэрлэгт хүрээлэнг тохижуулах</a:t>
            </a:r>
          </a:p>
          <a:p>
            <a:pPr marL="285750" lvl="0" indent="-285750">
              <a:buFont typeface="Arial" panose="020B0604020202020204" pitchFamily="34" charset="0"/>
              <a:buChar char="•"/>
            </a:pPr>
            <a:r>
              <a:rPr lang="mn-MN" sz="2400" b="1" dirty="0">
                <a:latin typeface="Arial" panose="020B0604020202020204" pitchFamily="34" charset="0"/>
                <a:cs typeface="Arial" panose="020B0604020202020204" pitchFamily="34" charset="0"/>
              </a:rPr>
              <a:t>Шинэ Баянмөнхийг дэд бүтэцтэй </a:t>
            </a:r>
            <a:r>
              <a:rPr lang="mn-MN" sz="2400" b="1" dirty="0" smtClean="0">
                <a:latin typeface="Arial" panose="020B0604020202020204" pitchFamily="34" charset="0"/>
                <a:cs typeface="Arial" panose="020B0604020202020204" pitchFamily="34" charset="0"/>
              </a:rPr>
              <a:t>болгох</a:t>
            </a:r>
            <a:endParaRPr lang="mn-MN" sz="2400" b="1"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mn-MN" sz="2400" b="1" dirty="0">
                <a:latin typeface="Arial" panose="020B0604020202020204" pitchFamily="34" charset="0"/>
                <a:cs typeface="Arial" panose="020B0604020202020204" pitchFamily="34" charset="0"/>
              </a:rPr>
              <a:t>Худаг усны хангамжийг сайжруулах</a:t>
            </a:r>
          </a:p>
          <a:p>
            <a:pPr marL="285750" lvl="0" indent="-285750">
              <a:buFont typeface="Arial" panose="020B0604020202020204" pitchFamily="34" charset="0"/>
              <a:buChar char="•"/>
            </a:pPr>
            <a:r>
              <a:rPr lang="mn-MN" sz="2400" b="1" dirty="0">
                <a:latin typeface="Arial" panose="020B0604020202020204" pitchFamily="34" charset="0"/>
                <a:cs typeface="Arial" panose="020B0604020202020204" pitchFamily="34" charset="0"/>
              </a:rPr>
              <a:t>Хүүхдийн паркийг харуул хамгаалалттай болгох</a:t>
            </a:r>
          </a:p>
          <a:p>
            <a:pPr marL="285750" lvl="0" indent="-285750">
              <a:buFont typeface="Arial" panose="020B0604020202020204" pitchFamily="34" charset="0"/>
              <a:buChar char="•"/>
            </a:pPr>
            <a:r>
              <a:rPr lang="mn-MN" sz="2400" b="1" dirty="0">
                <a:latin typeface="Arial" panose="020B0604020202020204" pitchFamily="34" charset="0"/>
                <a:cs typeface="Arial" panose="020B0604020202020204" pitchFamily="34" charset="0"/>
              </a:rPr>
              <a:t>Эмнэлэгт бөөрний аппараттай болох</a:t>
            </a:r>
          </a:p>
          <a:p>
            <a:pPr marL="285750" lvl="0" indent="-285750">
              <a:buFont typeface="Arial" panose="020B0604020202020204" pitchFamily="34" charset="0"/>
              <a:buChar char="•"/>
            </a:pPr>
            <a:r>
              <a:rPr lang="mn-MN" sz="2400" b="1" dirty="0" smtClean="0">
                <a:latin typeface="Arial" panose="020B0604020202020204" pitchFamily="34" charset="0"/>
                <a:cs typeface="Arial" panose="020B0604020202020204" pitchFamily="34" charset="0"/>
              </a:rPr>
              <a:t>Гудамжийг гэрэлтүүлэгтэй болгох</a:t>
            </a: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Ажлын байр бий болгох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Олон нийтийн байцаагчтай болох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Явган хүний зам</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Гудамжны халтиргаа </a:t>
            </a:r>
            <a:r>
              <a:rPr lang="mn-MN" sz="2400" b="1" dirty="0" smtClean="0">
                <a:latin typeface="Arial" panose="020B0604020202020204" pitchFamily="34" charset="0"/>
                <a:ea typeface="Calibri" panose="020F0502020204030204" pitchFamily="34" charset="0"/>
                <a:cs typeface="Times New Roman" panose="02020603050405020304" pitchFamily="18" charset="0"/>
              </a:rPr>
              <a:t>гулгаа</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Эмнэлгийн үйл ажиллагаа, үйлчилгээг </a:t>
            </a:r>
            <a:r>
              <a:rPr lang="mn-MN" sz="2400" b="1" dirty="0" smtClean="0">
                <a:latin typeface="Arial" panose="020B0604020202020204" pitchFamily="34" charset="0"/>
                <a:ea typeface="Calibri" panose="020F0502020204030204" pitchFamily="34" charset="0"/>
                <a:cs typeface="Times New Roman" panose="02020603050405020304" pitchFamily="18" charset="0"/>
              </a:rPr>
              <a:t>сайжруулах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206867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83335"/>
            <a:ext cx="10820400" cy="6400799"/>
          </a:xfrm>
        </p:spPr>
        <p:txBody>
          <a:bodyPr>
            <a:normAutofit fontScale="92500" lnSpcReduction="10000"/>
          </a:bodyPr>
          <a:lstStyle/>
          <a:p>
            <a:pPr marL="342900" lvl="0" indent="-342900">
              <a:lnSpc>
                <a:spcPct val="106000"/>
              </a:lnSpc>
              <a:spcAft>
                <a:spcPts val="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Замын хөдөлгөөнд соёлтой оролцох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Өрх толгойлсон эмэгтэйчүүд, өндөр настанд хүрч ажиллах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600" b="1" dirty="0" smtClean="0">
                <a:latin typeface="Arial" panose="020B0604020202020204" pitchFamily="34" charset="0"/>
                <a:ea typeface="Calibri" panose="020F0502020204030204" pitchFamily="34" charset="0"/>
                <a:cs typeface="Times New Roman" panose="02020603050405020304" pitchFamily="18" charset="0"/>
              </a:rPr>
              <a:t>Худгийн </a:t>
            </a:r>
            <a:r>
              <a:rPr lang="mn-MN" sz="2600" b="1" dirty="0">
                <a:latin typeface="Arial" panose="020B0604020202020204" pitchFamily="34" charset="0"/>
                <a:ea typeface="Calibri" panose="020F0502020204030204" pitchFamily="34" charset="0"/>
                <a:cs typeface="Times New Roman" panose="02020603050405020304" pitchFamily="18" charset="0"/>
              </a:rPr>
              <a:t>усны бохирдолд анхаарах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Архидалт</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Хогийн савыг нэмэх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Хэрлэн сумын ЗДТГ-ын зарим хүнд сурталтнуудыг ажлаас халах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Түлээ нүүрсний үнэ </a:t>
            </a:r>
            <a:r>
              <a:rPr lang="mn-MN" sz="2600" b="1" dirty="0" smtClean="0">
                <a:latin typeface="Arial" panose="020B0604020202020204" pitchFamily="34" charset="0"/>
                <a:ea typeface="Calibri" panose="020F0502020204030204" pitchFamily="34" charset="0"/>
                <a:cs typeface="Times New Roman" panose="02020603050405020304" pitchFamily="18" charset="0"/>
              </a:rPr>
              <a:t>бууруулах</a:t>
            </a:r>
          </a:p>
          <a:p>
            <a:pPr marL="342900" indent="-342900">
              <a:lnSpc>
                <a:spcPct val="106000"/>
              </a:lnSpc>
              <a:spcAft>
                <a:spcPts val="80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Баг дээр иргэний танхимтай болох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6000"/>
              </a:lnSpc>
              <a:spcAft>
                <a:spcPts val="80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Ахмадуудын туршлагаас суралцах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6000"/>
              </a:lnSpc>
              <a:spcAft>
                <a:spcPts val="80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Янз бүрийн   төсөл хэрэгжүүлэх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6000"/>
              </a:lnSpc>
              <a:spcAft>
                <a:spcPts val="80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Залуучуудын төвтэй болох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6000"/>
              </a:lnSpc>
              <a:spcAft>
                <a:spcPts val="800"/>
              </a:spcAft>
              <a:buFont typeface="Symbol" panose="05050102010706020507" pitchFamily="18" charset="2"/>
              <a:buChar char=""/>
            </a:pPr>
            <a:r>
              <a:rPr lang="mn-MN" sz="2600" b="1" dirty="0">
                <a:latin typeface="Arial" panose="020B0604020202020204" pitchFamily="34" charset="0"/>
                <a:ea typeface="Calibri" panose="020F0502020204030204" pitchFamily="34" charset="0"/>
                <a:cs typeface="Times New Roman" panose="02020603050405020304" pitchFamily="18" charset="0"/>
              </a:rPr>
              <a:t>Ажилтай орлоготой болох арга хэмжээ </a:t>
            </a:r>
            <a:r>
              <a:rPr lang="mn-MN" sz="2600" b="1" dirty="0" smtClean="0">
                <a:latin typeface="Arial" panose="020B0604020202020204" pitchFamily="34" charset="0"/>
                <a:ea typeface="Calibri" panose="020F0502020204030204" pitchFamily="34" charset="0"/>
                <a:cs typeface="Times New Roman" panose="02020603050405020304" pitchFamily="18" charset="0"/>
              </a:rPr>
              <a:t>авах</a:t>
            </a:r>
            <a:endParaRPr lang="mn-MN" sz="2600" b="1" dirty="0">
              <a:latin typeface="Calibri" panose="020F0502020204030204" pitchFamily="34" charset="0"/>
              <a:ea typeface="Calibri" panose="020F0502020204030204" pitchFamily="34" charset="0"/>
              <a:cs typeface="Times New Roman" panose="02020603050405020304" pitchFamily="18" charset="0"/>
            </a:endParaRPr>
          </a:p>
          <a:p>
            <a:endParaRPr lang="mn-MN" dirty="0"/>
          </a:p>
        </p:txBody>
      </p:sp>
    </p:spTree>
    <p:extLst>
      <p:ext uri="{BB962C8B-B14F-4D97-AF65-F5344CB8AC3E}">
        <p14:creationId xmlns="" xmlns:p14="http://schemas.microsoft.com/office/powerpoint/2010/main" val="4211153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56" y="249218"/>
            <a:ext cx="11094076" cy="909881"/>
          </a:xfrm>
        </p:spPr>
        <p:txBody>
          <a:bodyPr/>
          <a:lstStyle/>
          <a:p>
            <a:pPr algn="ctr"/>
            <a:r>
              <a:rPr lang="mn-MN" b="1" dirty="0" smtClean="0">
                <a:latin typeface="Arial" panose="020B0604020202020204" pitchFamily="34" charset="0"/>
                <a:cs typeface="Arial" panose="020B0604020202020204" pitchFamily="34" charset="0"/>
              </a:rPr>
              <a:t>Хэнтий аймгийн хэрлэн сум</a:t>
            </a:r>
            <a:endParaRPr lang="mn-MN" b="1" dirty="0">
              <a:latin typeface="Arial" panose="020B0604020202020204" pitchFamily="34" charset="0"/>
              <a:cs typeface="Arial" panose="020B0604020202020204" pitchFamily="34" charset="0"/>
            </a:endParaRPr>
          </a:p>
        </p:txBody>
      </p:sp>
      <p:pic>
        <p:nvPicPr>
          <p:cNvPr id="4" name="Picture 2" descr="C:\Documents and Settings\Munkhtuuld\Desktop\zurag\1378387_441744742603016_1699803182_n.jpg"/>
          <p:cNvPicPr>
            <a:picLocks noGrp="1" noChangeAspect="1" noChangeArrowheads="1"/>
          </p:cNvPicPr>
          <p:nvPr>
            <p:ph idx="1"/>
          </p:nvPr>
        </p:nvPicPr>
        <p:blipFill>
          <a:blip r:embed="rId2"/>
          <a:srcRect/>
          <a:stretch>
            <a:fillRect/>
          </a:stretch>
        </p:blipFill>
        <p:spPr bwMode="auto">
          <a:xfrm>
            <a:off x="270456" y="1746913"/>
            <a:ext cx="5766179" cy="4119079"/>
          </a:xfrm>
          <a:prstGeom prst="rect">
            <a:avLst/>
          </a:prstGeom>
          <a:ln>
            <a:noFill/>
          </a:ln>
          <a:effectLst>
            <a:softEdge rad="112500"/>
          </a:effectLst>
        </p:spPr>
      </p:pic>
      <p:pic>
        <p:nvPicPr>
          <p:cNvPr id="5" name="Content Placeholder 3" descr="IMG_4025.jpg"/>
          <p:cNvPicPr>
            <a:picLocks noChangeAspect="1"/>
          </p:cNvPicPr>
          <p:nvPr/>
        </p:nvPicPr>
        <p:blipFill>
          <a:blip r:embed="rId3" cstate="print"/>
          <a:stretch>
            <a:fillRect/>
          </a:stretch>
        </p:blipFill>
        <p:spPr>
          <a:xfrm>
            <a:off x="6155140" y="1815152"/>
            <a:ext cx="5800299" cy="3928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2304651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7426"/>
            <a:ext cx="10820400" cy="6465194"/>
          </a:xfrm>
        </p:spPr>
        <p:txBody>
          <a:bodyPr/>
          <a:lstStyle/>
          <a:p>
            <a:pPr lvl="0"/>
            <a:r>
              <a:rPr lang="mn-MN" sz="2400" b="1" dirty="0">
                <a:latin typeface="Arial" panose="020B0604020202020204" pitchFamily="34" charset="0"/>
                <a:ea typeface="Calibri" panose="020F0502020204030204" pitchFamily="34" charset="0"/>
                <a:cs typeface="Times New Roman" panose="02020603050405020304" pitchFamily="18" charset="0"/>
              </a:rPr>
              <a:t>Багийн иргэд, өрхийн нарийвчилсан судалгаатай болох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lvl="0"/>
            <a:r>
              <a:rPr lang="mn-MN" sz="2400" b="1" dirty="0">
                <a:latin typeface="Arial" panose="020B0604020202020204" pitchFamily="34" charset="0"/>
                <a:ea typeface="Calibri" panose="020F0502020204030204" pitchFamily="34" charset="0"/>
                <a:cs typeface="Times New Roman" panose="02020603050405020304" pitchFamily="18" charset="0"/>
              </a:rPr>
              <a:t>Гудамжны зохион байгуулалтыг сайжруулах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Тохилог орчин бүрдүүлэх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mn-MN" sz="2400" b="1" dirty="0">
                <a:latin typeface="Arial" panose="020B0604020202020204" pitchFamily="34" charset="0"/>
                <a:ea typeface="Calibri" panose="020F0502020204030204" pitchFamily="34" charset="0"/>
                <a:cs typeface="Times New Roman" panose="02020603050405020304" pitchFamily="18" charset="0"/>
              </a:rPr>
              <a:t>Өрхийн зээл өгөх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lvl="0"/>
            <a:r>
              <a:rPr lang="mn-MN" sz="2400" b="1" dirty="0">
                <a:latin typeface="Arial" panose="020B0604020202020204" pitchFamily="34" charset="0"/>
                <a:ea typeface="Calibri" panose="020F0502020204030204" pitchFamily="34" charset="0"/>
                <a:cs typeface="Times New Roman" panose="02020603050405020304" pitchFamily="18" charset="0"/>
              </a:rPr>
              <a:t>Залуучуудын нийгмийн оролцоог нэмэгдүүлэх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pPr lvl="0"/>
            <a:r>
              <a:rPr lang="mn-MN" sz="2400" b="1" dirty="0">
                <a:latin typeface="Arial" panose="020B0604020202020204" pitchFamily="34" charset="0"/>
                <a:ea typeface="Calibri" panose="020F0502020204030204" pitchFamily="34" charset="0"/>
                <a:cs typeface="Times New Roman" panose="02020603050405020304" pitchFamily="18" charset="0"/>
              </a:rPr>
              <a:t>Орон сууцны талбайд тохижилт хийх</a:t>
            </a:r>
            <a:endParaRPr lang="mn-MN" sz="2400" b="1" dirty="0">
              <a:latin typeface="Calibri" panose="020F0502020204030204" pitchFamily="34" charset="0"/>
              <a:ea typeface="Calibri" panose="020F0502020204030204" pitchFamily="34" charset="0"/>
              <a:cs typeface="Times New Roman" panose="02020603050405020304" pitchFamily="18" charset="0"/>
            </a:endParaRPr>
          </a:p>
          <a:p>
            <a:endParaRPr lang="mn-MN" sz="2400" dirty="0"/>
          </a:p>
        </p:txBody>
      </p:sp>
    </p:spTree>
    <p:extLst>
      <p:ext uri="{BB962C8B-B14F-4D97-AF65-F5344CB8AC3E}">
        <p14:creationId xmlns="" xmlns:p14="http://schemas.microsoft.com/office/powerpoint/2010/main" val="2923208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104" y="493917"/>
            <a:ext cx="8610600" cy="871244"/>
          </a:xfrm>
        </p:spPr>
        <p:txBody>
          <a:bodyPr/>
          <a:lstStyle/>
          <a:p>
            <a:pPr algn="ctr"/>
            <a:r>
              <a:rPr lang="mn-MN" b="1" i="1" dirty="0" smtClean="0">
                <a:latin typeface="Arial" panose="020B0604020202020204" pitchFamily="34" charset="0"/>
                <a:cs typeface="Arial" panose="020B0604020202020204" pitchFamily="34" charset="0"/>
              </a:rPr>
              <a:t>Дүгнэлт</a:t>
            </a:r>
            <a:endParaRPr lang="mn-MN" b="1"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34296" y="1260588"/>
            <a:ext cx="9372600" cy="4853525"/>
          </a:xfrm>
        </p:spPr>
        <p:txBody>
          <a:bodyPr>
            <a:normAutofit lnSpcReduction="10000"/>
          </a:bodyPr>
          <a:lstStyle/>
          <a:p>
            <a:pPr>
              <a:lnSpc>
                <a:spcPct val="150000"/>
              </a:lnSpc>
            </a:pPr>
            <a:r>
              <a:rPr lang="mn-MN" sz="2400" b="1" i="1" dirty="0">
                <a:latin typeface="Arial" panose="020B0604020202020204" pitchFamily="34" charset="0"/>
                <a:cs typeface="Arial" panose="020B0604020202020204" pitchFamily="34" charset="0"/>
              </a:rPr>
              <a:t>Иргэдээр өөрсдөд нь болон багийн хэмжээнд тулгамдаж байгаа асуудлуудыг тодорхойлуулахыг зорилоо. Зарим иргэд үнэхээр хэрэгцээтэй асуудлуудыг олж харж байгаа хэдий ч ихэнх иргэдийн хувьд бэлэнчлэх сэтгэлгээ давамгайлсан хэтэрхий жижиг зүйлийг нэхсэн байдалтайгаар асуудалд хандсан нь өнөөгийн эдийн засгийн хямралтай холбоотой байх тал бий ч иргэдийн сэтгэлгээ, хандлагад өөрчлөлт хийх хэрэгтэй, хамтарч ажиллах хэрэгтэй болсныг харуулж </a:t>
            </a:r>
            <a:r>
              <a:rPr lang="mn-MN" sz="2400" b="1" i="1" dirty="0" smtClean="0">
                <a:latin typeface="Arial" panose="020B0604020202020204" pitchFamily="34" charset="0"/>
                <a:cs typeface="Arial" panose="020B0604020202020204" pitchFamily="34" charset="0"/>
              </a:rPr>
              <a:t>байна.</a:t>
            </a:r>
            <a:endParaRPr lang="mn-MN" sz="2400"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93182" y="929539"/>
            <a:ext cx="1926465" cy="5080000"/>
          </a:xfrm>
          <a:prstGeom prst="rect">
            <a:avLst/>
          </a:prstGeom>
        </p:spPr>
      </p:pic>
    </p:spTree>
    <p:extLst>
      <p:ext uri="{BB962C8B-B14F-4D97-AF65-F5344CB8AC3E}">
        <p14:creationId xmlns="" xmlns:p14="http://schemas.microsoft.com/office/powerpoint/2010/main" val="4235433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66" y="210581"/>
            <a:ext cx="11119833" cy="1293028"/>
          </a:xfrm>
        </p:spPr>
        <p:txBody>
          <a:bodyPr>
            <a:noAutofit/>
          </a:bodyPr>
          <a:lstStyle/>
          <a:p>
            <a:pPr algn="ctr"/>
            <a:r>
              <a:rPr lang="mn-MN" sz="3200" b="1" dirty="0"/>
              <a:t>Хэрлэн сумын ИТХ-ын ээлжит хуралдааныг иргэдэд нээлттэй зарлан хуралдуулах.</a:t>
            </a:r>
          </a:p>
        </p:txBody>
      </p:sp>
      <p:sp>
        <p:nvSpPr>
          <p:cNvPr id="3" name="Content Placeholder 2"/>
          <p:cNvSpPr>
            <a:spLocks noGrp="1"/>
          </p:cNvSpPr>
          <p:nvPr>
            <p:ph idx="1"/>
          </p:nvPr>
        </p:nvSpPr>
        <p:spPr>
          <a:xfrm>
            <a:off x="685800" y="1658156"/>
            <a:ext cx="10820400" cy="4560529"/>
          </a:xfrm>
        </p:spPr>
        <p:txBody>
          <a:bodyPr/>
          <a:lstStyle/>
          <a:p>
            <a:r>
              <a:rPr lang="mn-MN" sz="3200" b="1" dirty="0">
                <a:solidFill>
                  <a:srgbClr val="FFFF00"/>
                </a:solidFill>
                <a:latin typeface="Arial" panose="020B0604020202020204" pitchFamily="34" charset="0"/>
                <a:cs typeface="Arial" panose="020B0604020202020204" pitchFamily="34" charset="0"/>
              </a:rPr>
              <a:t>Хэрлэн сумын ИТХ –ын Төлөөлөгчдийн </a:t>
            </a:r>
            <a:r>
              <a:rPr lang="mn-MN" sz="3200" b="1" dirty="0" smtClean="0">
                <a:solidFill>
                  <a:srgbClr val="FFFF00"/>
                </a:solidFill>
                <a:latin typeface="Arial" panose="020B0604020202020204" pitchFamily="34" charset="0"/>
                <a:cs typeface="Arial" panose="020B0604020202020204" pitchFamily="34" charset="0"/>
              </a:rPr>
              <a:t>10 </a:t>
            </a:r>
            <a:r>
              <a:rPr lang="mn-MN" sz="3200" b="1" dirty="0">
                <a:solidFill>
                  <a:srgbClr val="FFFF00"/>
                </a:solidFill>
                <a:latin typeface="Arial" panose="020B0604020202020204" pitchFamily="34" charset="0"/>
                <a:cs typeface="Arial" panose="020B0604020202020204" pitchFamily="34" charset="0"/>
              </a:rPr>
              <a:t>дугаар </a:t>
            </a:r>
            <a:r>
              <a:rPr lang="mn-MN" sz="3200" b="1" dirty="0" smtClean="0">
                <a:solidFill>
                  <a:srgbClr val="FFFF00"/>
                </a:solidFill>
                <a:latin typeface="Arial" panose="020B0604020202020204" pitchFamily="34" charset="0"/>
                <a:cs typeface="Arial" panose="020B0604020202020204" pitchFamily="34" charset="0"/>
              </a:rPr>
              <a:t>нээлттэй </a:t>
            </a:r>
            <a:r>
              <a:rPr lang="mn-MN" sz="3200" b="1" dirty="0">
                <a:solidFill>
                  <a:srgbClr val="FFFF00"/>
                </a:solidFill>
                <a:latin typeface="Arial" panose="020B0604020202020204" pitchFamily="34" charset="0"/>
                <a:cs typeface="Arial" panose="020B0604020202020204" pitchFamily="34" charset="0"/>
              </a:rPr>
              <a:t>хуралдаанаар хэлэлцэх асуудал </a:t>
            </a:r>
            <a:endParaRPr lang="mn-MN" sz="3200" b="1" dirty="0" smtClean="0">
              <a:solidFill>
                <a:srgbClr val="FFFF00"/>
              </a:solidFill>
              <a:latin typeface="Arial" panose="020B0604020202020204" pitchFamily="34" charset="0"/>
              <a:cs typeface="Arial" panose="020B0604020202020204" pitchFamily="34" charset="0"/>
            </a:endParaRPr>
          </a:p>
          <a:p>
            <a:pPr marL="0" indent="0">
              <a:lnSpc>
                <a:spcPct val="150000"/>
              </a:lnSpc>
              <a:buNone/>
            </a:pPr>
            <a:r>
              <a:rPr lang="mn-MN" b="1" dirty="0">
                <a:latin typeface="Arial" pitchFamily="34" charset="0"/>
                <a:cs typeface="Arial" pitchFamily="34" charset="0"/>
              </a:rPr>
              <a:t>1.  </a:t>
            </a:r>
            <a:r>
              <a:rPr lang="mn-MN" sz="2400" b="1" dirty="0">
                <a:latin typeface="Arial" pitchFamily="34" charset="0"/>
                <a:cs typeface="Arial" pitchFamily="34" charset="0"/>
              </a:rPr>
              <a:t>2015 оны газар зохион байгуулалтын төлөвлөгөөний биелэлт </a:t>
            </a:r>
          </a:p>
          <a:p>
            <a:pPr marL="0" indent="0">
              <a:lnSpc>
                <a:spcPct val="150000"/>
              </a:lnSpc>
              <a:buNone/>
            </a:pPr>
            <a:r>
              <a:rPr lang="mn-MN" sz="2400" b="1" dirty="0">
                <a:latin typeface="Arial" pitchFamily="34" charset="0"/>
                <a:cs typeface="Arial" pitchFamily="34" charset="0"/>
              </a:rPr>
              <a:t>2.  2016 оны  газар зохион байгуулалтын ерөнхий төлөвлөгөө хэлэлцэх</a:t>
            </a:r>
          </a:p>
          <a:p>
            <a:pPr marL="0" indent="0">
              <a:lnSpc>
                <a:spcPct val="150000"/>
              </a:lnSpc>
              <a:buNone/>
            </a:pPr>
            <a:r>
              <a:rPr lang="mn-MN" sz="2400" b="1" dirty="0" smtClean="0">
                <a:latin typeface="Arial" pitchFamily="34" charset="0"/>
                <a:cs typeface="Arial" pitchFamily="34" charset="0"/>
              </a:rPr>
              <a:t>3</a:t>
            </a:r>
            <a:r>
              <a:rPr lang="mn-MN" sz="2400" b="1" dirty="0">
                <a:latin typeface="Arial" pitchFamily="34" charset="0"/>
                <a:cs typeface="Arial" pitchFamily="34" charset="0"/>
              </a:rPr>
              <a:t>.  Багийн хилийн цэс тогтоох тухай </a:t>
            </a:r>
          </a:p>
          <a:p>
            <a:endParaRPr lang="mn-MN" dirty="0"/>
          </a:p>
        </p:txBody>
      </p:sp>
      <p:pic>
        <p:nvPicPr>
          <p:cNvPr id="4" name="Content Placeholder 3" descr="DSC_0387.JPG"/>
          <p:cNvPicPr>
            <a:picLocks noChangeAspect="1"/>
          </p:cNvPicPr>
          <p:nvPr/>
        </p:nvPicPr>
        <p:blipFill>
          <a:blip r:embed="rId2" cstate="print"/>
          <a:stretch>
            <a:fillRect/>
          </a:stretch>
        </p:blipFill>
        <p:spPr>
          <a:xfrm>
            <a:off x="7263778" y="3938420"/>
            <a:ext cx="4030993" cy="2669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961210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0392.JPG"/>
          <p:cNvPicPr>
            <a:picLocks noGrp="1" noChangeAspect="1"/>
          </p:cNvPicPr>
          <p:nvPr>
            <p:ph idx="1"/>
          </p:nvPr>
        </p:nvPicPr>
        <p:blipFill>
          <a:blip r:embed="rId2" cstate="print"/>
          <a:stretch>
            <a:fillRect/>
          </a:stretch>
        </p:blipFill>
        <p:spPr>
          <a:xfrm>
            <a:off x="521980" y="287852"/>
            <a:ext cx="4771237" cy="3161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3" descr="DSC_0467.JPG"/>
          <p:cNvPicPr>
            <a:picLocks noChangeAspect="1"/>
          </p:cNvPicPr>
          <p:nvPr/>
        </p:nvPicPr>
        <p:blipFill>
          <a:blip r:embed="rId3" cstate="print"/>
          <a:stretch>
            <a:fillRect/>
          </a:stretch>
        </p:blipFill>
        <p:spPr>
          <a:xfrm>
            <a:off x="6362257" y="310109"/>
            <a:ext cx="4739331" cy="3139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3" descr="DSC_0404.JPG"/>
          <p:cNvPicPr>
            <a:picLocks noChangeAspect="1"/>
          </p:cNvPicPr>
          <p:nvPr/>
        </p:nvPicPr>
        <p:blipFill>
          <a:blip r:embed="rId4" cstate="print"/>
          <a:stretch>
            <a:fillRect/>
          </a:stretch>
        </p:blipFill>
        <p:spPr>
          <a:xfrm>
            <a:off x="521980" y="3544910"/>
            <a:ext cx="4771237" cy="3160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3" descr="DSC_0470.JPG"/>
          <p:cNvPicPr>
            <a:picLocks noChangeAspect="1"/>
          </p:cNvPicPr>
          <p:nvPr/>
        </p:nvPicPr>
        <p:blipFill>
          <a:blip r:embed="rId5" cstate="print"/>
          <a:stretch>
            <a:fillRect/>
          </a:stretch>
        </p:blipFill>
        <p:spPr>
          <a:xfrm>
            <a:off x="6362257" y="3544910"/>
            <a:ext cx="4771238" cy="3160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52127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10820400" cy="3253835"/>
          </a:xfrm>
        </p:spPr>
        <p:txBody>
          <a:bodyPr>
            <a:normAutofit/>
          </a:bodyPr>
          <a:lstStyle/>
          <a:p>
            <a:pPr algn="ctr">
              <a:lnSpc>
                <a:spcPct val="150000"/>
              </a:lnSpc>
            </a:pPr>
            <a:r>
              <a:rPr lang="mn-MN" sz="2400" b="1" dirty="0">
                <a:latin typeface="Arial" panose="020B0604020202020204" pitchFamily="34" charset="0"/>
                <a:cs typeface="Arial" panose="020B0604020202020204" pitchFamily="34" charset="0"/>
              </a:rPr>
              <a:t>Сумын ИТХ-ын үйл ажиллагаа иргэдийн оролцооны талаар хэрэгжүүлсэн ажлаа сурталчлах зорилгоор </a:t>
            </a:r>
            <a:r>
              <a:rPr lang="mn-MN" sz="2400" b="1" dirty="0" smtClean="0">
                <a:latin typeface="Arial" panose="020B0604020202020204" pitchFamily="34" charset="0"/>
                <a:cs typeface="Arial" panose="020B0604020202020204" pitchFamily="34" charset="0"/>
              </a:rPr>
              <a:t>сэтгүүл </a:t>
            </a:r>
            <a:r>
              <a:rPr lang="mn-MN" sz="2400" b="1" dirty="0">
                <a:latin typeface="Arial" panose="020B0604020202020204" pitchFamily="34" charset="0"/>
                <a:cs typeface="Arial" panose="020B0604020202020204" pitchFamily="34" charset="0"/>
              </a:rPr>
              <a:t>сонинд нүүр гаргахын зэрэгцээ танилцуулга, товхимол гарын авлагуудыг гарган иргэддээ тараах.</a:t>
            </a:r>
          </a:p>
        </p:txBody>
      </p:sp>
      <p:sp>
        <p:nvSpPr>
          <p:cNvPr id="3" name="Content Placeholder 2"/>
          <p:cNvSpPr>
            <a:spLocks noGrp="1"/>
          </p:cNvSpPr>
          <p:nvPr>
            <p:ph idx="1"/>
          </p:nvPr>
        </p:nvSpPr>
        <p:spPr>
          <a:xfrm>
            <a:off x="685800" y="4288664"/>
            <a:ext cx="10930944" cy="1930021"/>
          </a:xfrm>
        </p:spPr>
        <p:txBody>
          <a:bodyPr>
            <a:normAutofit/>
          </a:bodyPr>
          <a:lstStyle/>
          <a:p>
            <a:pPr algn="ctr">
              <a:lnSpc>
                <a:spcPct val="150000"/>
              </a:lnSpc>
            </a:pPr>
            <a:r>
              <a:rPr lang="mn-MN" sz="2400" b="1" dirty="0" smtClean="0">
                <a:latin typeface="Arial" panose="020B0604020202020204" pitchFamily="34" charset="0"/>
                <a:cs typeface="Arial" panose="020B0604020202020204" pitchFamily="34" charset="0"/>
              </a:rPr>
              <a:t>ОРОН НУТГИЙН ХЭВЛЭЛ “ХЭНТИЙН МЭДЭЭ” СОНИНД “ТӨЛӨӨЛӨГЧИЙН ИНДЭР” </a:t>
            </a:r>
            <a:r>
              <a:rPr lang="mn-MN" sz="2400" b="1" dirty="0">
                <a:latin typeface="Arial" panose="020B0604020202020204" pitchFamily="34" charset="0"/>
                <a:cs typeface="Arial" panose="020B0604020202020204" pitchFamily="34" charset="0"/>
              </a:rPr>
              <a:t>БУЛАН</a:t>
            </a:r>
            <a:r>
              <a:rPr lang="mn-MN" sz="2400" b="1" dirty="0" smtClean="0">
                <a:latin typeface="Arial" panose="020B0604020202020204" pitchFamily="34" charset="0"/>
                <a:cs typeface="Arial" panose="020B0604020202020204" pitchFamily="34" charset="0"/>
              </a:rPr>
              <a:t> АЖИЛЛУУЛЖ ЭХЭЛЛЭЭ.</a:t>
            </a:r>
            <a:endParaRPr lang="mn-MN" sz="2400"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661241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45" y="558311"/>
            <a:ext cx="10962068" cy="1293028"/>
          </a:xfrm>
        </p:spPr>
        <p:txBody>
          <a:bodyPr>
            <a:noAutofit/>
          </a:bodyPr>
          <a:lstStyle/>
          <a:p>
            <a:pPr algn="ctr"/>
            <a:r>
              <a:rPr lang="mn-MN" sz="2800" b="1" dirty="0" smtClean="0">
                <a:latin typeface="Arial" panose="020B0604020202020204" pitchFamily="34" charset="0"/>
                <a:cs typeface="Arial" panose="020B0604020202020204" pitchFamily="34" charset="0"/>
              </a:rPr>
              <a:t>Хэрлэн сумын итх-аас хэрэгжүүлж буй төслийн талаарх мэдээллийг орон нутгийн “тольдсуу” сэтгүүлд хэвлүүлж сурталчиллаа.</a:t>
            </a:r>
            <a:endParaRPr lang="mn-MN" sz="28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035414" y="2206804"/>
            <a:ext cx="2831729" cy="4024313"/>
          </a:xfr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672193" y="2206803"/>
            <a:ext cx="3018235" cy="4024313"/>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8495478" y="2206803"/>
            <a:ext cx="3018235" cy="4024313"/>
          </a:xfrm>
          <a:prstGeom prst="rect">
            <a:avLst/>
          </a:prstGeom>
        </p:spPr>
      </p:pic>
    </p:spTree>
    <p:extLst>
      <p:ext uri="{BB962C8B-B14F-4D97-AF65-F5344CB8AC3E}">
        <p14:creationId xmlns="" xmlns:p14="http://schemas.microsoft.com/office/powerpoint/2010/main" val="1839106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310760" y="566738"/>
            <a:ext cx="4238625" cy="5651500"/>
          </a:xfr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589422" y="566738"/>
            <a:ext cx="4238625" cy="5651500"/>
          </a:xfrm>
          <a:prstGeom prst="rect">
            <a:avLst/>
          </a:prstGeom>
        </p:spPr>
      </p:pic>
    </p:spTree>
    <p:extLst>
      <p:ext uri="{BB962C8B-B14F-4D97-AF65-F5344CB8AC3E}">
        <p14:creationId xmlns="" xmlns:p14="http://schemas.microsoft.com/office/powerpoint/2010/main" val="3403505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465" y="584068"/>
            <a:ext cx="10266608" cy="1293028"/>
          </a:xfrm>
        </p:spPr>
        <p:txBody>
          <a:bodyPr/>
          <a:lstStyle/>
          <a:p>
            <a:r>
              <a:rPr lang="mn-MN" b="1" dirty="0" smtClean="0"/>
              <a:t>ГУРАВ.  ХЯНАЛТ ШАЛГАЛТЫН ТАЛААР:</a:t>
            </a:r>
            <a:r>
              <a:rPr lang="en-US" smtClean="0"/>
              <a:t/>
            </a:r>
            <a:br>
              <a:rPr lang="en-US" smtClean="0"/>
            </a:br>
            <a:endParaRPr lang="mn-MN" dirty="0"/>
          </a:p>
        </p:txBody>
      </p:sp>
      <p:sp>
        <p:nvSpPr>
          <p:cNvPr id="3" name="Content Placeholder 2"/>
          <p:cNvSpPr>
            <a:spLocks noGrp="1"/>
          </p:cNvSpPr>
          <p:nvPr>
            <p:ph idx="1"/>
          </p:nvPr>
        </p:nvSpPr>
        <p:spPr/>
        <p:txBody>
          <a:bodyPr/>
          <a:lstStyle/>
          <a:p>
            <a:r>
              <a:rPr lang="mn-MN" b="1" dirty="0" smtClean="0"/>
              <a:t>Хууль бус загасчиллын талаар хийх хяналт шалгалт</a:t>
            </a:r>
            <a:endParaRPr lang="en-US" dirty="0" smtClean="0"/>
          </a:p>
          <a:p>
            <a:r>
              <a:rPr lang="mn-MN" b="1" dirty="0" smtClean="0"/>
              <a:t>Сүм хийдийн үйл ажиллагаанд хийх хяналт шалгалт</a:t>
            </a:r>
            <a:endParaRPr lang="en-US" dirty="0" smtClean="0"/>
          </a:p>
          <a:p>
            <a:r>
              <a:rPr lang="mn-MN" b="1" dirty="0" smtClean="0"/>
              <a:t>Сургуулийн Үдийн цай хөтөлбөр, Цэцэрлэгийн хүүхдийн хоолны чанар хүртээмжинд хийх хяналт шалгалт</a:t>
            </a:r>
            <a:endParaRPr lang="en-US" dirty="0" smtClean="0"/>
          </a:p>
          <a:p>
            <a:r>
              <a:rPr lang="mn-MN" b="1" dirty="0" smtClean="0"/>
              <a:t>Архи худаалдаг аж ахуйн нэгжүүдэд хийх хяналт шалгалт</a:t>
            </a:r>
            <a:endParaRPr lang="en-US" dirty="0" smtClean="0"/>
          </a:p>
          <a:p>
            <a:r>
              <a:rPr lang="mn-MN" b="1" dirty="0" smtClean="0"/>
              <a:t>ОХНС, СХС, ЖДБДС-ийн үйл ажиллагаанд хийх хяналт шалгалт</a:t>
            </a:r>
            <a:endParaRPr lang="en-US" dirty="0" smtClean="0"/>
          </a:p>
          <a:p>
            <a:r>
              <a:rPr lang="mn-MN" dirty="0" smtClean="0"/>
              <a:t>  </a:t>
            </a:r>
            <a:endParaRPr lang="en-US" dirty="0" smtClean="0"/>
          </a:p>
          <a:p>
            <a:endParaRPr lang="mn-MN" dirty="0"/>
          </a:p>
        </p:txBody>
      </p:sp>
    </p:spTree>
    <p:extLst>
      <p:ext uri="{BB962C8B-B14F-4D97-AF65-F5344CB8AC3E}">
        <p14:creationId xmlns="" xmlns:p14="http://schemas.microsoft.com/office/powerpoint/2010/main" val="407538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6152.JPG"/>
          <p:cNvPicPr>
            <a:picLocks noGrp="1" noChangeAspect="1"/>
          </p:cNvPicPr>
          <p:nvPr>
            <p:ph idx="1"/>
          </p:nvPr>
        </p:nvPicPr>
        <p:blipFill>
          <a:blip r:embed="rId2"/>
          <a:stretch>
            <a:fillRect/>
          </a:stretch>
        </p:blipFill>
        <p:spPr>
          <a:xfrm>
            <a:off x="518615" y="0"/>
            <a:ext cx="11366115" cy="6346209"/>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596" y="343962"/>
            <a:ext cx="8603089" cy="1832568"/>
          </a:xfrm>
        </p:spPr>
        <p:txBody>
          <a:bodyPr>
            <a:normAutofit fontScale="90000"/>
          </a:bodyPr>
          <a:lstStyle/>
          <a:p>
            <a:pPr algn="ctr"/>
            <a:r>
              <a:rPr lang="mn-MN" sz="2700" dirty="0" smtClean="0"/>
              <a:t> </a:t>
            </a:r>
            <a:br>
              <a:rPr lang="mn-MN" sz="2700" dirty="0" smtClean="0"/>
            </a:br>
            <a:r>
              <a:rPr lang="mn-MN" sz="3100" b="1" dirty="0" smtClean="0"/>
              <a:t>“</a:t>
            </a:r>
            <a:r>
              <a:rPr lang="mn-MN" sz="2200" b="1" dirty="0" smtClean="0">
                <a:latin typeface="Arial" panose="020B0604020202020204" pitchFamily="34" charset="0"/>
                <a:cs typeface="Arial" panose="020B0604020202020204" pitchFamily="34" charset="0"/>
              </a:rPr>
              <a:t>Сумын Иргэдийн төлөөлөгчдийн хурлын бодлого, үйл ажиллагаан</a:t>
            </a:r>
            <a:r>
              <a:rPr lang="en-US" sz="2200" b="1" dirty="0" smtClean="0">
                <a:latin typeface="Arial" panose="020B0604020202020204" pitchFamily="34" charset="0"/>
                <a:cs typeface="Arial" panose="020B0604020202020204" pitchFamily="34" charset="0"/>
              </a:rPr>
              <a:t>ы </a:t>
            </a:r>
            <a:r>
              <a:rPr lang="mn-MN" sz="2200" b="1" dirty="0" smtClean="0">
                <a:latin typeface="Arial" panose="020B0604020202020204" pitchFamily="34" charset="0"/>
                <a:cs typeface="Arial" panose="020B0604020202020204" pitchFamily="34" charset="0"/>
              </a:rPr>
              <a:t>үнэлэмжийг дээшлүүлэх нь”</a:t>
            </a:r>
            <a:r>
              <a:rPr lang="mn-MN" sz="2200" dirty="0" smtClean="0">
                <a:latin typeface="Arial" panose="020B0604020202020204" pitchFamily="34" charset="0"/>
                <a:cs typeface="Arial" panose="020B0604020202020204" pitchFamily="34" charset="0"/>
              </a:rPr>
              <a:t> сэдэвт уулзалт өдөрлөгийг 8 багт  тусгай удирдамжийн дагуу зохион байгуулах. </a:t>
            </a:r>
            <a:r>
              <a:rPr lang="mn-MN" sz="4400" dirty="0" smtClean="0"/>
              <a:t/>
            </a:r>
            <a:br>
              <a:rPr lang="mn-MN" sz="4400" dirty="0" smtClean="0"/>
            </a:br>
            <a:endParaRPr lang="mn-MN" sz="4900" dirty="0"/>
          </a:p>
        </p:txBody>
      </p:sp>
      <p:sp>
        <p:nvSpPr>
          <p:cNvPr id="13" name="Rectangle 12"/>
          <p:cNvSpPr/>
          <p:nvPr/>
        </p:nvSpPr>
        <p:spPr>
          <a:xfrm>
            <a:off x="3047999" y="1997839"/>
            <a:ext cx="8614117" cy="4832092"/>
          </a:xfrm>
          <a:prstGeom prst="rect">
            <a:avLst/>
          </a:prstGeom>
        </p:spPr>
        <p:txBody>
          <a:bodyPr wrap="square">
            <a:spAutoFit/>
          </a:bodyPr>
          <a:lstStyle/>
          <a:p>
            <a:pPr algn="just"/>
            <a:r>
              <a:rPr lang="mn-MN" sz="2800" b="1" dirty="0">
                <a:latin typeface="Arial" panose="020B0604020202020204" pitchFamily="34" charset="0"/>
                <a:cs typeface="Arial" panose="020B0604020202020204" pitchFamily="34" charset="0"/>
              </a:rPr>
              <a:t>Нийт 5 багийн иргэдэд өдөрлөгийг зохион  байгуулсан бөгөөд уг өдөрлөгийн үйл ажиллагаанд 500-аад иргэд оролцлоо. Өдөрлөгийн үеэр багуудын засаг дарга, ИНХ-ын дарга нар хийж буй ажлынхаа тайланг иргэддээ танилцуулж, багийн нутаг дэвсгэрт хийгдэж байгаа бүтээн байгуулалтын ажлуудын талаар, багийн баялаг бүтээгчдийн үйл ажиллагаа, иргэдэд тулгамдаж байгаа асуудлуудын талаар ярилцаж, тэдний санал хүсэлтийг сонслоо. </a:t>
            </a:r>
            <a:endParaRPr lang="en-US" sz="2800"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17111" y="1910687"/>
            <a:ext cx="2609850" cy="4494533"/>
          </a:xfrm>
          <a:prstGeom prst="rect">
            <a:avLst/>
          </a:prstGeom>
        </p:spPr>
      </p:pic>
      <p:sp>
        <p:nvSpPr>
          <p:cNvPr id="15" name="Content Placeholder 14"/>
          <p:cNvSpPr>
            <a:spLocks noGrp="1"/>
          </p:cNvSpPr>
          <p:nvPr>
            <p:ph idx="1"/>
          </p:nvPr>
        </p:nvSpPr>
        <p:spPr>
          <a:xfrm>
            <a:off x="2688609" y="1897040"/>
            <a:ext cx="9199727" cy="4321646"/>
          </a:xfrm>
        </p:spPr>
        <p:txBody>
          <a:bodyPr/>
          <a:lstStyle/>
          <a:p>
            <a:endParaRPr lang="mn-MN" dirty="0"/>
          </a:p>
        </p:txBody>
      </p:sp>
    </p:spTree>
    <p:extLst>
      <p:ext uri="{BB962C8B-B14F-4D97-AF65-F5344CB8AC3E}">
        <p14:creationId xmlns="" xmlns:p14="http://schemas.microsoft.com/office/powerpoint/2010/main" val="26229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0183.JPG"/>
          <p:cNvPicPr>
            <a:picLocks noGrp="1" noChangeAspect="1"/>
          </p:cNvPicPr>
          <p:nvPr>
            <p:ph idx="1"/>
          </p:nvPr>
        </p:nvPicPr>
        <p:blipFill>
          <a:blip r:embed="rId2" cstate="print"/>
          <a:stretch>
            <a:fillRect/>
          </a:stretch>
        </p:blipFill>
        <p:spPr>
          <a:xfrm>
            <a:off x="864558" y="242791"/>
            <a:ext cx="4692181" cy="3108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3" descr="DSC_0351.JPG"/>
          <p:cNvPicPr>
            <a:picLocks noChangeAspect="1"/>
          </p:cNvPicPr>
          <p:nvPr/>
        </p:nvPicPr>
        <p:blipFill>
          <a:blip r:embed="rId3" cstate="print"/>
          <a:stretch>
            <a:fillRect/>
          </a:stretch>
        </p:blipFill>
        <p:spPr>
          <a:xfrm>
            <a:off x="868131" y="3590780"/>
            <a:ext cx="4688608" cy="3105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3" descr="DSC_1058.JPG"/>
          <p:cNvPicPr>
            <a:picLocks noChangeAspect="1"/>
          </p:cNvPicPr>
          <p:nvPr/>
        </p:nvPicPr>
        <p:blipFill>
          <a:blip r:embed="rId4" cstate="print"/>
          <a:stretch>
            <a:fillRect/>
          </a:stretch>
        </p:blipFill>
        <p:spPr>
          <a:xfrm>
            <a:off x="6603610" y="218932"/>
            <a:ext cx="4734950" cy="3156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3" descr="DSC_1115.JPG"/>
          <p:cNvPicPr>
            <a:picLocks noChangeAspect="1"/>
          </p:cNvPicPr>
          <p:nvPr/>
        </p:nvPicPr>
        <p:blipFill>
          <a:blip r:embed="rId5" cstate="print"/>
          <a:stretch>
            <a:fillRect/>
          </a:stretch>
        </p:blipFill>
        <p:spPr>
          <a:xfrm>
            <a:off x="6603610" y="3544339"/>
            <a:ext cx="4734950" cy="3156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687261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1061.JPG"/>
          <p:cNvPicPr>
            <a:picLocks noGrp="1" noChangeAspect="1"/>
          </p:cNvPicPr>
          <p:nvPr>
            <p:ph idx="1"/>
          </p:nvPr>
        </p:nvPicPr>
        <p:blipFill>
          <a:blip r:embed="rId2" cstate="print"/>
          <a:stretch>
            <a:fillRect/>
          </a:stretch>
        </p:blipFill>
        <p:spPr>
          <a:xfrm>
            <a:off x="873181" y="303729"/>
            <a:ext cx="4355642" cy="2903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3" descr="DSC_1088.JPG"/>
          <p:cNvPicPr>
            <a:picLocks noChangeAspect="1"/>
          </p:cNvPicPr>
          <p:nvPr/>
        </p:nvPicPr>
        <p:blipFill>
          <a:blip r:embed="rId3" cstate="print"/>
          <a:stretch>
            <a:fillRect/>
          </a:stretch>
        </p:blipFill>
        <p:spPr>
          <a:xfrm>
            <a:off x="5986093" y="260799"/>
            <a:ext cx="4420037" cy="2946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3" descr="DSC_0122.JPG"/>
          <p:cNvPicPr>
            <a:picLocks noChangeAspect="1"/>
          </p:cNvPicPr>
          <p:nvPr/>
        </p:nvPicPr>
        <p:blipFill>
          <a:blip r:embed="rId4" cstate="print"/>
          <a:stretch>
            <a:fillRect/>
          </a:stretch>
        </p:blipFill>
        <p:spPr>
          <a:xfrm>
            <a:off x="896205" y="3561172"/>
            <a:ext cx="4332618" cy="2888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3" descr="DSC_0113.JPG"/>
          <p:cNvPicPr>
            <a:picLocks noChangeAspect="1"/>
          </p:cNvPicPr>
          <p:nvPr/>
        </p:nvPicPr>
        <p:blipFill>
          <a:blip r:embed="rId5" cstate="print"/>
          <a:stretch>
            <a:fillRect/>
          </a:stretch>
        </p:blipFill>
        <p:spPr>
          <a:xfrm>
            <a:off x="5986093" y="3502893"/>
            <a:ext cx="4420037" cy="2946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96026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41" y="236339"/>
            <a:ext cx="11287259" cy="1293028"/>
          </a:xfrm>
        </p:spPr>
        <p:txBody>
          <a:bodyPr>
            <a:noAutofit/>
          </a:bodyPr>
          <a:lstStyle/>
          <a:p>
            <a:pPr algn="ctr"/>
            <a:r>
              <a:rPr lang="mn-MN" sz="2400" b="1" dirty="0">
                <a:latin typeface="Arial" panose="020B0604020202020204" pitchFamily="34" charset="0"/>
                <a:cs typeface="Arial" panose="020B0604020202020204" pitchFamily="34" charset="0"/>
              </a:rPr>
              <a:t>Өлзийт, Тахилгат тосгонд Сумын ИТХ-ын Тэргүүлэгчдийн хуралдаан зохион байгуулж, тулгамдаж буй асуудлыг шийдвэрлэх арга хэмжээ авах</a:t>
            </a:r>
          </a:p>
        </p:txBody>
      </p:sp>
      <p:pic>
        <p:nvPicPr>
          <p:cNvPr id="4" name="Content Placeholder 7" descr="DSC_0164.JPG"/>
          <p:cNvPicPr>
            <a:picLocks noGrp="1" noChangeAspect="1"/>
          </p:cNvPicPr>
          <p:nvPr>
            <p:ph sz="half" idx="1"/>
          </p:nvPr>
        </p:nvPicPr>
        <p:blipFill>
          <a:blip r:embed="rId2" cstate="print"/>
          <a:stretch>
            <a:fillRect/>
          </a:stretch>
        </p:blipFill>
        <p:spPr>
          <a:xfrm>
            <a:off x="672921" y="1848009"/>
            <a:ext cx="5334000" cy="3557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ontent Placeholder 4"/>
          <p:cNvSpPr>
            <a:spLocks noGrp="1"/>
          </p:cNvSpPr>
          <p:nvPr>
            <p:ph sz="half" idx="2"/>
          </p:nvPr>
        </p:nvSpPr>
        <p:spPr>
          <a:xfrm>
            <a:off x="6172200" y="1529367"/>
            <a:ext cx="5442045" cy="4689317"/>
          </a:xfrm>
        </p:spPr>
        <p:txBody>
          <a:bodyPr>
            <a:normAutofit fontScale="92500" lnSpcReduction="20000"/>
          </a:bodyPr>
          <a:lstStyle/>
          <a:p>
            <a:pPr marL="0" indent="0" algn="just">
              <a:buNone/>
            </a:pPr>
            <a:r>
              <a:rPr lang="en-US" sz="2400" b="1" dirty="0" smtClean="0"/>
              <a:t>	</a:t>
            </a:r>
            <a:r>
              <a:rPr lang="mn-MN" sz="2400" b="1" dirty="0" smtClean="0"/>
              <a:t>Өдөрлөгийн үеэр багийн ИНХурал, Сумын ИТХ-ын Тэргүүлэгчдийн өргөтгөсөн хуралдаан болж нэн тэргүүнд тулгамдсан шаардлагатай асуудлуудыг хэлэлцэн шийдвэрлэж, газар дээр нь төрийн </a:t>
            </a:r>
            <a:r>
              <a:rPr lang="en-US" sz="2400" b="1" dirty="0" smtClean="0"/>
              <a:t>	</a:t>
            </a:r>
            <a:r>
              <a:rPr lang="mn-MN" sz="2400" b="1" dirty="0" smtClean="0"/>
              <a:t>үйлчилгээг иргэдэд шуурхай хүргэн ажиллажээ. Уг өргөтгөсөн хуралдаанаар газрын асуудал, хотын нэршил, сум хөгжүүлэх сангийн ажлын хэсгийн бүрэлдэхүүнд өөрчлөлт оруулах тухай, хяналт шалгалтын ажлын хэсэг томилох, Артсэд хааны хөргийг бүтээх, Нэг төлөөлөгч-нэг хүүхэд аян өрнүүлэх зэрэг асуудлыг хэлэлцэн тогтоол гаргажээ</a:t>
            </a:r>
            <a:endParaRPr lang="en-US" sz="2400" b="1" dirty="0">
              <a:latin typeface="Arial" panose="020B0604020202020204" pitchFamily="34" charset="0"/>
              <a:cs typeface="Arial" panose="020B0604020202020204" pitchFamily="34" charset="0"/>
            </a:endParaRPr>
          </a:p>
          <a:p>
            <a:endParaRPr lang="mn-MN" dirty="0"/>
          </a:p>
        </p:txBody>
      </p:sp>
    </p:spTree>
    <p:extLst>
      <p:ext uri="{BB962C8B-B14F-4D97-AF65-F5344CB8AC3E}">
        <p14:creationId xmlns="" xmlns:p14="http://schemas.microsoft.com/office/powerpoint/2010/main" val="3202286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5003" y="378007"/>
            <a:ext cx="11081197" cy="1293028"/>
          </a:xfrm>
        </p:spPr>
        <p:txBody>
          <a:bodyPr>
            <a:normAutofit/>
          </a:bodyPr>
          <a:lstStyle/>
          <a:p>
            <a:pPr algn="ctr"/>
            <a:r>
              <a:rPr lang="mn-MN" sz="3200" b="1" dirty="0">
                <a:solidFill>
                  <a:srgbClr val="FFFF00"/>
                </a:solidFill>
              </a:rPr>
              <a:t>“Тахилгат” багийн цэцэрлэгийн үйл ажиллагаатай танилцав</a:t>
            </a:r>
            <a:endParaRPr lang="mn-MN" sz="3200" b="1" dirty="0"/>
          </a:p>
        </p:txBody>
      </p:sp>
      <p:pic>
        <p:nvPicPr>
          <p:cNvPr id="7" name="Content Placeholder 3" descr="DSC_0107.JPG"/>
          <p:cNvPicPr>
            <a:picLocks noGrp="1" noChangeAspect="1"/>
          </p:cNvPicPr>
          <p:nvPr>
            <p:ph idx="1"/>
          </p:nvPr>
        </p:nvPicPr>
        <p:blipFill>
          <a:blip r:embed="rId2" cstate="print"/>
          <a:stretch>
            <a:fillRect/>
          </a:stretch>
        </p:blipFill>
        <p:spPr>
          <a:xfrm>
            <a:off x="2687053" y="1671638"/>
            <a:ext cx="6817893" cy="454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772135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34" y="368490"/>
            <a:ext cx="10978166" cy="1146411"/>
          </a:xfrm>
        </p:spPr>
        <p:txBody>
          <a:bodyPr>
            <a:normAutofit fontScale="90000"/>
          </a:bodyPr>
          <a:lstStyle/>
          <a:p>
            <a:pPr algn="ctr"/>
            <a:r>
              <a:rPr lang="mn-MN" sz="3200" b="1" dirty="0">
                <a:solidFill>
                  <a:srgbClr val="FFFF00"/>
                </a:solidFill>
                <a:latin typeface="Arial" panose="020B0604020202020204" pitchFamily="34" charset="0"/>
                <a:cs typeface="Arial" panose="020B0604020202020204" pitchFamily="34" charset="0"/>
              </a:rPr>
              <a:t>Багийн нутаг  дэвсгэрт үйл ажиллагаа явуулдаг </a:t>
            </a:r>
            <a:r>
              <a:rPr lang="mn-MN" sz="3200" b="1" dirty="0" smtClean="0">
                <a:solidFill>
                  <a:srgbClr val="FFFF00"/>
                </a:solidFill>
                <a:latin typeface="Arial" panose="020B0604020202020204" pitchFamily="34" charset="0"/>
                <a:cs typeface="Arial" panose="020B0604020202020204" pitchFamily="34" charset="0"/>
              </a:rPr>
              <a:t>ААН-үүдийн үйл ажиллагаатай танилцав</a:t>
            </a:r>
            <a:endParaRPr lang="mn-MN" sz="3200" b="1" dirty="0">
              <a:latin typeface="Arial" panose="020B0604020202020204" pitchFamily="34" charset="0"/>
              <a:cs typeface="Arial" panose="020B0604020202020204" pitchFamily="34" charset="0"/>
            </a:endParaRPr>
          </a:p>
        </p:txBody>
      </p:sp>
      <p:pic>
        <p:nvPicPr>
          <p:cNvPr id="4" name="Content Placeholder 3" descr="DSC_0145.JPG"/>
          <p:cNvPicPr>
            <a:picLocks noGrp="1" noChangeAspect="1"/>
          </p:cNvPicPr>
          <p:nvPr>
            <p:ph idx="1"/>
          </p:nvPr>
        </p:nvPicPr>
        <p:blipFill>
          <a:blip r:embed="rId2" cstate="print"/>
          <a:stretch>
            <a:fillRect/>
          </a:stretch>
        </p:blipFill>
        <p:spPr>
          <a:xfrm>
            <a:off x="2691685" y="1583140"/>
            <a:ext cx="6772672" cy="4869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985758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0734"/>
            <a:ext cx="10820400" cy="1293028"/>
          </a:xfrm>
        </p:spPr>
        <p:txBody>
          <a:bodyPr>
            <a:normAutofit/>
          </a:bodyPr>
          <a:lstStyle/>
          <a:p>
            <a:pPr algn="ctr"/>
            <a:r>
              <a:rPr lang="mn-MN" sz="3200" b="1" dirty="0">
                <a:solidFill>
                  <a:srgbClr val="FFFF00"/>
                </a:solidFill>
                <a:latin typeface="Arial" panose="020B0604020202020204" pitchFamily="34" charset="0"/>
                <a:cs typeface="Arial" panose="020B0604020202020204" pitchFamily="34" charset="0"/>
              </a:rPr>
              <a:t>“Тахилгат” багт</a:t>
            </a:r>
            <a:endParaRPr lang="mn-MN" sz="3200" b="1" dirty="0">
              <a:latin typeface="Arial" panose="020B0604020202020204" pitchFamily="34" charset="0"/>
              <a:cs typeface="Arial" panose="020B0604020202020204" pitchFamily="34" charset="0"/>
            </a:endParaRPr>
          </a:p>
        </p:txBody>
      </p:sp>
      <p:pic>
        <p:nvPicPr>
          <p:cNvPr id="4" name="Content Placeholder 3" descr="DSC_0203.JPG"/>
          <p:cNvPicPr>
            <a:picLocks noGrp="1" noChangeAspect="1"/>
          </p:cNvPicPr>
          <p:nvPr>
            <p:ph idx="1"/>
          </p:nvPr>
        </p:nvPicPr>
        <p:blipFill>
          <a:blip r:embed="rId2" cstate="print"/>
          <a:stretch>
            <a:fillRect/>
          </a:stretch>
        </p:blipFill>
        <p:spPr>
          <a:xfrm>
            <a:off x="2086377" y="1349649"/>
            <a:ext cx="7902810" cy="5270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776513958"/>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382</TotalTime>
  <Words>929</Words>
  <Application>Microsoft Office PowerPoint</Application>
  <PresentationFormat>Custom</PresentationFormat>
  <Paragraphs>107</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Vapor Trail</vt:lpstr>
      <vt:lpstr>сургуулийн үдийн цай хөтөлбөр болон төрийн үйлчилгээний чанар хүртээмжид хяналт үнэлгээ ХИЙХ  нь”  Хэнтий аймгийн хэрлэн сумын ИТХ</vt:lpstr>
      <vt:lpstr>Хэнтий аймгийн хэрлэн сум</vt:lpstr>
      <vt:lpstr>  “Сумын Иргэдийн төлөөлөгчдийн хурлын бодлого, үйл ажиллагааны үнэлэмжийг дээшлүүлэх нь” сэдэвт уулзалт өдөрлөгийг 8 багт  тусгай удирдамжийн дагуу зохион байгуулах.  </vt:lpstr>
      <vt:lpstr>Slide 4</vt:lpstr>
      <vt:lpstr>Slide 5</vt:lpstr>
      <vt:lpstr>Өлзийт, Тахилгат тосгонд Сумын ИТХ-ын Тэргүүлэгчдийн хуралдаан зохион байгуулж, тулгамдаж буй асуудлыг шийдвэрлэх арга хэмжээ авах</vt:lpstr>
      <vt:lpstr>“Тахилгат” багийн цэцэрлэгийн үйл ажиллагаатай танилцав</vt:lpstr>
      <vt:lpstr>Багийн нутаг  дэвсгэрт үйл ажиллагаа явуулдаг ААН-үүдийн үйл ажиллагаатай танилцав</vt:lpstr>
      <vt:lpstr>“Тахилгат” багт</vt:lpstr>
      <vt:lpstr>Жолоочийн нэг өдөр</vt:lpstr>
      <vt:lpstr>Slide 11</vt:lpstr>
      <vt:lpstr>АЙМГИЙН НИЙТИЙН НОМЫН САНТАЙ ХАМТРАН “УДИРДЛАГУУДДАА БИЧИХ ЗАХИДАЛ” ЗАХИДЛЫН УРАЛДААН ЗАРЛАж дүгнэлээ.</vt:lpstr>
      <vt:lpstr>Сумын хэмжээнд үйл ажиллагаа явуулж байгаа төрийн үйлчилгээний байгууллагуудын үйл ажиллагаатай холбоотой болон Хэрлэн сумын ИТХ-аас иргэдэд үзүүлж байгаа үйлчилгээг сайжруулах талаар иргэдээс санал асуулга авах. </vt:lpstr>
      <vt:lpstr> </vt:lpstr>
      <vt:lpstr>Slide 15</vt:lpstr>
      <vt:lpstr>Иргэдийн оролцоог нэмэгдүүлэх идэвхжүүлэхийн тулд ямар зүйл хийх ёстой гэж үзэж байна вэ? </vt:lpstr>
      <vt:lpstr>Slide 17</vt:lpstr>
      <vt:lpstr>Танай өрх, багт тулгамдаж байгаа асуудлууд</vt:lpstr>
      <vt:lpstr>Slide 19</vt:lpstr>
      <vt:lpstr>Slide 20</vt:lpstr>
      <vt:lpstr>Дүгнэлт</vt:lpstr>
      <vt:lpstr>Хэрлэн сумын ИТХ-ын ээлжит хуралдааныг иргэдэд нээлттэй зарлан хуралдуулах.</vt:lpstr>
      <vt:lpstr>Slide 23</vt:lpstr>
      <vt:lpstr>Сумын ИТХ-ын үйл ажиллагаа иргэдийн оролцооны талаар хэрэгжүүлсэн ажлаа сурталчлах зорилгоор сэтгүүл сонинд нүүр гаргахын зэрэгцээ танилцуулга, товхимол гарын авлагуудыг гарган иргэддээ тараах.</vt:lpstr>
      <vt:lpstr>Хэрлэн сумын итх-аас хэрэгжүүлж буй төслийн талаарх мэдээллийг орон нутгийн “тольдсуу” сэтгүүлд хэвлүүлж сурталчиллаа.</vt:lpstr>
      <vt:lpstr>Slide 26</vt:lpstr>
      <vt:lpstr>ГУРАВ.  ХЯНАЛТ ШАЛГАЛТЫН ТАЛААР: </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Ariunaa</dc:creator>
  <cp:lastModifiedBy>OFFICE</cp:lastModifiedBy>
  <cp:revision>73</cp:revision>
  <dcterms:created xsi:type="dcterms:W3CDTF">2015-12-17T18:20:38Z</dcterms:created>
  <dcterms:modified xsi:type="dcterms:W3CDTF">2015-12-28T08:55:47Z</dcterms:modified>
</cp:coreProperties>
</file>